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neoliberalism.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elong.typepad.com/files/keynes-end-of-lf.pdf" TargetMode="External"/><Relationship Id="rId3" Type="http://schemas.openxmlformats.org/officeDocument/2006/relationships/hyperlink" Target="https://delong.typepad.com/files/keynes-social-philosophy.pdf"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U.C. Berkeley: Economics 115: Spring 2020…"/>
          <p:cNvSpPr txBox="1"/>
          <p:nvPr>
            <p:ph type="title" idx="4294967295"/>
          </p:nvPr>
        </p:nvSpPr>
        <p:spPr>
          <a:xfrm>
            <a:off x="277663" y="-1"/>
            <a:ext cx="8572501" cy="2540001"/>
          </a:xfrm>
          <a:prstGeom prst="rect">
            <a:avLst/>
          </a:prstGeom>
        </p:spPr>
        <p:txBody>
          <a:bodyPr lIns="45718" tIns="45718" rIns="45718" bIns="45718"/>
          <a:lstStyle>
            <a:lvl1pPr defTabSz="338326">
              <a:defRPr sz="4400">
                <a:uFill>
                  <a:solidFill>
                    <a:srgbClr val="000000"/>
                  </a:solidFill>
                </a:uFill>
                <a:latin typeface="Calibri"/>
                <a:ea typeface="Calibri"/>
                <a:cs typeface="Calibri"/>
                <a:sym typeface="Calibri"/>
              </a:defRPr>
            </a:lvl1pPr>
          </a:lstStyle>
          <a:p>
            <a:pPr/>
            <a:r>
              <a:t>Neoliberalism, State Capacity, &amp; Economic Growth &amp; Development</a:t>
            </a:r>
          </a:p>
        </p:txBody>
      </p:sp>
      <p:sp>
        <p:nvSpPr>
          <p:cNvPr id="82"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J. </a:t>
            </a:r>
            <a:r>
              <a:t>Bradford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2020-02-21</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Tu 2020-02-25</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3" invalidUrl="" action="" tgtFrame="" tooltip="" history="1" highlightClick="0" endSnd="0"/>
              </a:rPr>
              <a:t>https://github.com/braddelong/public-files/blob/master/neoliberalism.pptx</a:t>
            </a:r>
            <a:r>
              <a:rPr sz="1372"/>
              <a:t>&gt;</a:t>
            </a:r>
            <a:endParaRPr sz="137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John Maynard Keynes IV"/>
          <p:cNvSpPr txBox="1"/>
          <p:nvPr>
            <p:ph type="title" idx="4294967295"/>
          </p:nvPr>
        </p:nvSpPr>
        <p:spPr>
          <a:xfrm>
            <a:off x="422440" y="0"/>
            <a:ext cx="8255001" cy="1143000"/>
          </a:xfrm>
          <a:prstGeom prst="rect">
            <a:avLst/>
          </a:prstGeom>
        </p:spPr>
        <p:txBody>
          <a:bodyPr lIns="50800" tIns="50800" rIns="50800" bIns="50800"/>
          <a:lstStyle>
            <a:lvl1pPr defTabSz="394334">
              <a:defRPr sz="5376">
                <a:solidFill>
                  <a:srgbClr val="000080"/>
                </a:solidFill>
              </a:defRPr>
            </a:lvl1pPr>
          </a:lstStyle>
          <a:p>
            <a:pPr/>
            <a:r>
              <a:t>John Maynard Keynes IV</a:t>
            </a:r>
          </a:p>
        </p:txBody>
      </p:sp>
      <p:sp>
        <p:nvSpPr>
          <p:cNvPr id="117" name="“It seems unlikely that the influence of banking policy on the rate of interest will be sufficient by itself to determine an optimum rate of investment:…"/>
          <p:cNvSpPr txBox="1"/>
          <p:nvPr/>
        </p:nvSpPr>
        <p:spPr>
          <a:xfrm>
            <a:off x="422440" y="1142999"/>
            <a:ext cx="3999642"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“It seems unlikely that the influence of banking policy on the rate of interest will be sufficient by itself to determine an optimum rate of investment:</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“I conceive, therefore, that a somewhat comprehensive socialisation of investment will prove the only means of securing an approximation to full employment; </a:t>
            </a:r>
          </a:p>
          <a:p>
            <a:pPr marL="173254" indent="-173254" defTabSz="295751">
              <a:spcBef>
                <a:spcPts val="800"/>
              </a:spcBef>
              <a:buSzPct val="100000"/>
              <a:buChar char="•"/>
              <a:defRPr sz="1728">
                <a:uFillTx/>
                <a:latin typeface="Times New Roman"/>
                <a:ea typeface="Times New Roman"/>
                <a:cs typeface="Times New Roman"/>
                <a:sym typeface="Times New Roman"/>
              </a:defRPr>
            </a:pPr>
            <a:r>
              <a:t>“though this need not exclude all manner of compromises and of devices by which public authority will co-operate with private initiative. </a:t>
            </a:r>
          </a:p>
          <a:p>
            <a:pPr marL="173254" indent="-173254" defTabSz="295751">
              <a:spcBef>
                <a:spcPts val="800"/>
              </a:spcBef>
              <a:buSzPct val="100000"/>
              <a:buChar char="•"/>
              <a:defRPr sz="1728">
                <a:uFillTx/>
                <a:latin typeface="Times New Roman"/>
                <a:ea typeface="Times New Roman"/>
                <a:cs typeface="Times New Roman"/>
                <a:sym typeface="Times New Roman"/>
              </a:defRPr>
            </a:pPr>
            <a:r>
              <a:t>“But beyond this no obvious case is made out for a system of State Socialism which would embrace most of the economic life of the community…”</a:t>
            </a:r>
          </a:p>
        </p:txBody>
      </p:sp>
      <p:pic>
        <p:nvPicPr>
          <p:cNvPr id="118" name="Image" descr="Image"/>
          <p:cNvPicPr>
            <a:picLocks noChangeAspect="0"/>
          </p:cNvPicPr>
          <p:nvPr/>
        </p:nvPicPr>
        <p:blipFill>
          <a:blip r:embed="rId2">
            <a:extLst/>
          </a:blip>
          <a:stretch>
            <a:fillRect/>
          </a:stretch>
        </p:blipFill>
        <p:spPr>
          <a:xfrm>
            <a:off x="4422081" y="1143000"/>
            <a:ext cx="4255360" cy="540129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Moderately Conservative”"/>
          <p:cNvSpPr txBox="1"/>
          <p:nvPr>
            <p:ph type="title" idx="4294967295"/>
          </p:nvPr>
        </p:nvSpPr>
        <p:spPr>
          <a:xfrm>
            <a:off x="422440" y="0"/>
            <a:ext cx="8255001" cy="1143000"/>
          </a:xfrm>
          <a:prstGeom prst="rect">
            <a:avLst/>
          </a:prstGeom>
        </p:spPr>
        <p:txBody>
          <a:bodyPr lIns="50800" tIns="50800" rIns="50800" bIns="50800"/>
          <a:lstStyle>
            <a:lvl1pPr defTabSz="365581">
              <a:defRPr sz="4984">
                <a:solidFill>
                  <a:srgbClr val="000080"/>
                </a:solidFill>
              </a:defRPr>
            </a:lvl1pPr>
          </a:lstStyle>
          <a:p>
            <a:pPr/>
            <a:r>
              <a:t>“Moderately Conservative”</a:t>
            </a:r>
          </a:p>
        </p:txBody>
      </p:sp>
      <p:sp>
        <p:nvSpPr>
          <p:cNvPr id="121" name="John Maynard Keynes:…"/>
          <p:cNvSpPr txBox="1"/>
          <p:nvPr/>
        </p:nvSpPr>
        <p:spPr>
          <a:xfrm>
            <a:off x="422440" y="1142999"/>
            <a:ext cx="4997212"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5751">
              <a:spcBef>
                <a:spcPts val="800"/>
              </a:spcBef>
              <a:defRPr b="1" sz="1728">
                <a:uFillTx/>
                <a:latin typeface="+mn-lt"/>
                <a:ea typeface="+mn-ea"/>
                <a:cs typeface="+mn-cs"/>
                <a:sym typeface="Helvetica"/>
              </a:defRPr>
            </a:pPr>
            <a:r>
              <a:t>John Maynard Keynes:</a:t>
            </a:r>
          </a:p>
          <a:p>
            <a:pPr defTabSz="295751">
              <a:spcBef>
                <a:spcPts val="800"/>
              </a:spcBef>
              <a:defRPr b="1" sz="1728">
                <a:uFillTx/>
                <a:latin typeface="+mn-lt"/>
                <a:ea typeface="+mn-ea"/>
                <a:cs typeface="+mn-cs"/>
                <a:sym typeface="Helvetica"/>
              </a:defRPr>
            </a:pPr>
          </a:p>
          <a:p>
            <a:pPr marL="173254" indent="-173254" defTabSz="295751">
              <a:spcBef>
                <a:spcPts val="800"/>
              </a:spcBef>
              <a:buSzPct val="100000"/>
              <a:buChar char="•"/>
              <a:defRPr sz="1728">
                <a:uFillTx/>
                <a:latin typeface="Times New Roman"/>
                <a:ea typeface="Times New Roman"/>
                <a:cs typeface="Times New Roman"/>
                <a:sym typeface="Times New Roman"/>
              </a:defRPr>
            </a:pPr>
            <a:r>
              <a:t>“Whilst, therefore, the enlargement of the functions of government, involved in the task of adjusting to one another the propensity to consume and the inducement to invest, would seem to a nineteenth-century publicist or to a contemporary American financier to be a terrific encroachment on individualism. </a:t>
            </a:r>
          </a:p>
          <a:p>
            <a:pPr marL="173254" indent="-173254" defTabSz="295751">
              <a:spcBef>
                <a:spcPts val="800"/>
              </a:spcBef>
              <a:buSzPct val="100000"/>
              <a:buChar char="•"/>
              <a:defRPr sz="1728">
                <a:uFillTx/>
                <a:latin typeface="Times New Roman"/>
                <a:ea typeface="Times New Roman"/>
                <a:cs typeface="Times New Roman"/>
                <a:sym typeface="Times New Roman"/>
              </a:defRPr>
            </a:pPr>
            <a:r>
              <a:t>“I defend it, on the contrary, both as the only practicable means of avoiding the destruction of existing economic forms in their entirety and as the condition of the successful functioning of individual initiative.</a:t>
            </a:r>
          </a:p>
          <a:p>
            <a:pPr marL="173254" indent="-173254" defTabSz="295751">
              <a:spcBef>
                <a:spcPts val="800"/>
              </a:spcBef>
              <a:buSzPct val="100000"/>
              <a:buChar char="•"/>
              <a:defRPr sz="1728">
                <a:uFillTx/>
                <a:latin typeface="Times New Roman"/>
                <a:ea typeface="Times New Roman"/>
                <a:cs typeface="Times New Roman"/>
                <a:sym typeface="Times New Roman"/>
              </a:defRPr>
            </a:pPr>
            <a:r>
              <a:t>“For if effective demand is deficient, not only is the public scandal of wasted resources intolerable, but the individual enterpriser who seeks to bring these resources into action is operating with the odds loaded against him…”</a:t>
            </a:r>
          </a:p>
        </p:txBody>
      </p:sp>
      <p:pic>
        <p:nvPicPr>
          <p:cNvPr id="122" name="Image" descr="Image"/>
          <p:cNvPicPr>
            <a:picLocks noChangeAspect="1"/>
          </p:cNvPicPr>
          <p:nvPr/>
        </p:nvPicPr>
        <p:blipFill>
          <a:blip r:embed="rId2">
            <a:extLst/>
          </a:blip>
          <a:stretch>
            <a:fillRect/>
          </a:stretch>
        </p:blipFill>
        <p:spPr>
          <a:xfrm>
            <a:off x="5419651" y="1143000"/>
            <a:ext cx="3257790" cy="540129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New Deals"/>
          <p:cNvSpPr txBox="1"/>
          <p:nvPr>
            <p:ph type="title" idx="4294967295"/>
          </p:nvPr>
        </p:nvSpPr>
        <p:spPr>
          <a:xfrm>
            <a:off x="422440" y="0"/>
            <a:ext cx="8255001" cy="1143000"/>
          </a:xfrm>
          <a:prstGeom prst="rect">
            <a:avLst/>
          </a:prstGeom>
        </p:spPr>
        <p:txBody>
          <a:bodyPr lIns="50800" tIns="50800" rIns="50800" bIns="50800"/>
          <a:lstStyle>
            <a:lvl1pPr defTabSz="410765"/>
          </a:lstStyle>
          <a:p>
            <a:pPr/>
            <a:r>
              <a:t>New Deals</a:t>
            </a:r>
          </a:p>
        </p:txBody>
      </p:sp>
      <p:sp>
        <p:nvSpPr>
          <p:cNvPr id="125" name="Ending the Great Depression:…"/>
          <p:cNvSpPr txBox="1"/>
          <p:nvPr/>
        </p:nvSpPr>
        <p:spPr>
          <a:xfrm>
            <a:off x="422440" y="1142999"/>
            <a:ext cx="2863617"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53258">
              <a:spcBef>
                <a:spcPts val="1000"/>
              </a:spcBef>
              <a:defRPr b="1" sz="2064">
                <a:uFillTx/>
                <a:latin typeface="+mn-lt"/>
                <a:ea typeface="+mn-ea"/>
                <a:cs typeface="+mn-cs"/>
                <a:sym typeface="Helvetica"/>
              </a:defRPr>
            </a:pPr>
            <a:r>
              <a:t>Ending the Great Depression:</a:t>
            </a:r>
          </a:p>
          <a:p>
            <a:pPr defTabSz="353258">
              <a:spcBef>
                <a:spcPts val="1000"/>
              </a:spcBef>
              <a:defRPr b="1" sz="2064">
                <a:uFillTx/>
                <a:latin typeface="+mn-lt"/>
                <a:ea typeface="+mn-ea"/>
                <a:cs typeface="+mn-cs"/>
                <a:sym typeface="Helvetica"/>
              </a:defRPr>
            </a:pP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country abandons the gold standard, the better…</a:t>
            </a: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government stops worrying about inflation, the better…</a:t>
            </a:r>
          </a:p>
          <a:p>
            <a:pPr marL="206943" indent="-206943" defTabSz="353258">
              <a:spcBef>
                <a:spcPts val="1000"/>
              </a:spcBef>
              <a:buSzPct val="100000"/>
              <a:buChar char="•"/>
              <a:defRPr sz="2064">
                <a:uFillTx/>
                <a:latin typeface="Times New Roman"/>
                <a:ea typeface="Times New Roman"/>
                <a:cs typeface="Times New Roman"/>
                <a:sym typeface="Times New Roman"/>
              </a:defRPr>
            </a:pPr>
            <a:r>
              <a:t>The earlier a government starts spending money and stops worrying about its national debt, the better…</a:t>
            </a:r>
          </a:p>
        </p:txBody>
      </p:sp>
      <p:pic>
        <p:nvPicPr>
          <p:cNvPr id="126"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rcRect l="0" t="25976" r="0" b="0"/>
          <a:stretch>
            <a:fillRect/>
          </a:stretch>
        </p:blipFill>
        <p:spPr>
          <a:xfrm>
            <a:off x="3286056" y="1143000"/>
            <a:ext cx="5391187" cy="540135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Rough Global Numbers"/>
          <p:cNvSpPr txBox="1"/>
          <p:nvPr>
            <p:ph type="title" idx="4294967295"/>
          </p:nvPr>
        </p:nvSpPr>
        <p:spPr>
          <a:xfrm>
            <a:off x="277663" y="-1"/>
            <a:ext cx="8572501" cy="1270001"/>
          </a:xfrm>
          <a:prstGeom prst="rect">
            <a:avLst/>
          </a:prstGeom>
        </p:spPr>
        <p:txBody>
          <a:bodyPr lIns="45719" tIns="45719" rIns="45719" bIns="45719"/>
          <a:lstStyle>
            <a:lvl1pPr defTabSz="452627">
              <a:defRPr sz="5940">
                <a:solidFill>
                  <a:srgbClr val="000080"/>
                </a:solidFill>
                <a:uFill>
                  <a:solidFill>
                    <a:srgbClr val="000000"/>
                  </a:solidFill>
                </a:uFill>
                <a:latin typeface="Calibri"/>
                <a:ea typeface="Calibri"/>
                <a:cs typeface="Calibri"/>
                <a:sym typeface="Calibri"/>
              </a:defRPr>
            </a:lvl1pPr>
          </a:lstStyle>
          <a:p>
            <a:pPr/>
            <a:r>
              <a:t>Rough Global Numbers</a:t>
            </a:r>
          </a:p>
        </p:txBody>
      </p:sp>
      <p:sp>
        <p:nvSpPr>
          <p:cNvPr id="129"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pic>
        <p:nvPicPr>
          <p:cNvPr id="130" name="Image" descr="Image"/>
          <p:cNvPicPr>
            <a:picLocks noChangeAspect="1"/>
          </p:cNvPicPr>
          <p:nvPr/>
        </p:nvPicPr>
        <p:blipFill>
          <a:blip r:embed="rId2">
            <a:extLst/>
          </a:blip>
          <a:srcRect l="0" t="0" r="0" b="14140"/>
          <a:stretch>
            <a:fillRect/>
          </a:stretch>
        </p:blipFill>
        <p:spPr>
          <a:xfrm>
            <a:off x="558063" y="1119340"/>
            <a:ext cx="7918413" cy="4615548"/>
          </a:xfrm>
          <a:prstGeom prst="rect">
            <a:avLst/>
          </a:prstGeom>
          <a:ln w="12700">
            <a:miter lim="400000"/>
          </a:ln>
        </p:spPr>
      </p:pic>
      <p:sp>
        <p:nvSpPr>
          <p:cNvPr id="131" name="The extraordinary economic fecundity of civilization since the Industrial Revolution…"/>
          <p:cNvSpPr txBox="1"/>
          <p:nvPr>
            <p:ph type="body" sz="quarter" idx="4294967295"/>
          </p:nvPr>
        </p:nvSpPr>
        <p:spPr>
          <a:xfrm>
            <a:off x="277663" y="5708959"/>
            <a:ext cx="8572501" cy="964574"/>
          </a:xfrm>
          <a:prstGeom prst="rect">
            <a:avLst/>
          </a:prstGeom>
        </p:spPr>
        <p:txBody>
          <a:bodyPr lIns="45719" tIns="45719" rIns="45719" bIns="45719" anchor="t"/>
          <a:lstStyle/>
          <a:p>
            <a:pPr marL="192505" indent="-192505" defTabSz="365760">
              <a:spcBef>
                <a:spcPts val="900"/>
              </a:spcBef>
              <a:buSzPct val="100000"/>
              <a:defRPr sz="1920">
                <a:uFill>
                  <a:solidFill>
                    <a:srgbClr val="000000"/>
                  </a:solidFill>
                </a:uFill>
                <a:latin typeface="Times New Roman"/>
                <a:ea typeface="Times New Roman"/>
                <a:cs typeface="Times New Roman"/>
                <a:sym typeface="Times New Roman"/>
              </a:defRPr>
            </a:pPr>
            <a:r>
              <a:t>The extraordinary economic fecundity of civilization since the Industrial Revolution</a:t>
            </a:r>
          </a:p>
          <a:p>
            <a:pPr marL="192505" indent="-192505" defTabSz="365760">
              <a:spcBef>
                <a:spcPts val="900"/>
              </a:spcBef>
              <a:buSzPct val="100000"/>
              <a:defRPr sz="1920">
                <a:uFill>
                  <a:solidFill>
                    <a:srgbClr val="000000"/>
                  </a:solidFill>
                </a:uFill>
                <a:latin typeface="Times New Roman"/>
                <a:ea typeface="Times New Roman"/>
                <a:cs typeface="Times New Roman"/>
                <a:sym typeface="Times New Roman"/>
              </a:defRPr>
            </a:pPr>
            <a:r>
              <a:t>The claim that the market economic order has been overwhelmingly responsible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estern” Numbers"/>
          <p:cNvSpPr txBox="1"/>
          <p:nvPr>
            <p:ph type="title" idx="4294967295"/>
          </p:nvPr>
        </p:nvSpPr>
        <p:spPr>
          <a:xfrm>
            <a:off x="277663" y="-1"/>
            <a:ext cx="8572501" cy="1270001"/>
          </a:xfrm>
          <a:prstGeom prst="rect">
            <a:avLst/>
          </a:prstGeom>
        </p:spPr>
        <p:txBody>
          <a:bodyPr lIns="45719" tIns="45719" rIns="45719" bIns="45719"/>
          <a:lstStyle>
            <a:lvl1pPr defTabSz="457200">
              <a:defRPr sz="6000">
                <a:solidFill>
                  <a:srgbClr val="000080"/>
                </a:solidFill>
                <a:uFill>
                  <a:solidFill>
                    <a:srgbClr val="000000"/>
                  </a:solidFill>
                </a:uFill>
                <a:latin typeface="Calibri"/>
                <a:ea typeface="Calibri"/>
                <a:cs typeface="Calibri"/>
                <a:sym typeface="Calibri"/>
              </a:defRPr>
            </a:lvl1pPr>
          </a:lstStyle>
          <a:p>
            <a:pPr/>
            <a:r>
              <a:t>“Western” Numbers</a:t>
            </a:r>
          </a:p>
        </p:txBody>
      </p:sp>
      <p:sp>
        <p:nvSpPr>
          <p:cNvPr id="134"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
        <p:nvSpPr>
          <p:cNvPr id="135" name="The extra-extraordinary economic fecundity of “the west”…"/>
          <p:cNvSpPr txBox="1"/>
          <p:nvPr>
            <p:ph type="body" sz="quarter" idx="4294967295"/>
          </p:nvPr>
        </p:nvSpPr>
        <p:spPr>
          <a:xfrm>
            <a:off x="277663" y="5555295"/>
            <a:ext cx="8572501" cy="984886"/>
          </a:xfrm>
          <a:prstGeom prst="rect">
            <a:avLst/>
          </a:prstGeom>
        </p:spPr>
        <p:txBody>
          <a:bodyPr lIns="45719" tIns="45719" rIns="45719" bIns="45719" anchor="t"/>
          <a:lstStyle/>
          <a:p>
            <a:pPr marL="182879" indent="-182879" defTabSz="347472">
              <a:spcBef>
                <a:spcPts val="900"/>
              </a:spcBef>
              <a:buSzPct val="100000"/>
              <a:defRPr sz="1824">
                <a:uFill>
                  <a:solidFill>
                    <a:srgbClr val="000000"/>
                  </a:solidFill>
                </a:uFill>
                <a:latin typeface="Times New Roman"/>
                <a:ea typeface="Times New Roman"/>
                <a:cs typeface="Times New Roman"/>
                <a:sym typeface="Times New Roman"/>
              </a:defRPr>
            </a:pPr>
            <a:r>
              <a:t>The extra-extraordinary economic fecundity of “the west”</a:t>
            </a:r>
          </a:p>
          <a:p>
            <a:pPr marL="182879" indent="-182879" defTabSz="347472">
              <a:spcBef>
                <a:spcPts val="900"/>
              </a:spcBef>
              <a:buSzPct val="100000"/>
              <a:defRPr sz="1824">
                <a:uFill>
                  <a:solidFill>
                    <a:srgbClr val="000000"/>
                  </a:solidFill>
                </a:uFill>
                <a:latin typeface="Times New Roman"/>
                <a:ea typeface="Times New Roman"/>
                <a:cs typeface="Times New Roman"/>
                <a:sym typeface="Times New Roman"/>
              </a:defRPr>
            </a:pPr>
            <a:r>
              <a:t>The claim that this is not because but in spite of the late-nineteenth and twentieth century growth of governmental functions</a:t>
            </a:r>
          </a:p>
        </p:txBody>
      </p:sp>
      <p:pic>
        <p:nvPicPr>
          <p:cNvPr id="136" name="Image" descr="Image"/>
          <p:cNvPicPr>
            <a:picLocks noChangeAspect="1"/>
          </p:cNvPicPr>
          <p:nvPr/>
        </p:nvPicPr>
        <p:blipFill>
          <a:blip r:embed="rId2">
            <a:extLst/>
          </a:blip>
          <a:stretch>
            <a:fillRect/>
          </a:stretch>
        </p:blipFill>
        <p:spPr>
          <a:xfrm>
            <a:off x="277663" y="989327"/>
            <a:ext cx="8572501" cy="427968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Fictitious Commodities”: Labor"/>
          <p:cNvSpPr txBox="1"/>
          <p:nvPr>
            <p:ph type="title" idx="4294967295"/>
          </p:nvPr>
        </p:nvSpPr>
        <p:spPr>
          <a:xfrm>
            <a:off x="422440" y="0"/>
            <a:ext cx="8255001" cy="1143000"/>
          </a:xfrm>
          <a:prstGeom prst="rect">
            <a:avLst/>
          </a:prstGeom>
        </p:spPr>
        <p:txBody>
          <a:bodyPr lIns="50800" tIns="50800" rIns="50800" bIns="50800"/>
          <a:lstStyle>
            <a:lvl1pPr defTabSz="303966">
              <a:defRPr sz="4144">
                <a:solidFill>
                  <a:srgbClr val="000080"/>
                </a:solidFill>
              </a:defRPr>
            </a:lvl1pPr>
          </a:lstStyle>
          <a:p>
            <a:pPr/>
            <a:r>
              <a:t>“Fictitious Commodities”: Labor</a:t>
            </a:r>
          </a:p>
        </p:txBody>
      </p:sp>
      <p:sp>
        <p:nvSpPr>
          <p:cNvPr id="139" name="Karl Polanyi:…"/>
          <p:cNvSpPr txBox="1"/>
          <p:nvPr/>
        </p:nvSpPr>
        <p:spPr>
          <a:xfrm>
            <a:off x="422440" y="1142999"/>
            <a:ext cx="4557858"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5212">
              <a:spcBef>
                <a:spcPts val="800"/>
              </a:spcBef>
              <a:defRPr b="1" sz="1608">
                <a:uFillTx/>
                <a:latin typeface="+mn-lt"/>
                <a:ea typeface="+mn-ea"/>
                <a:cs typeface="+mn-cs"/>
                <a:sym typeface="Helvetica"/>
              </a:defRPr>
            </a:pPr>
            <a:r>
              <a:t>Karl Polanyi:</a:t>
            </a:r>
          </a:p>
          <a:p>
            <a:pPr defTabSz="275212">
              <a:spcBef>
                <a:spcPts val="800"/>
              </a:spcBef>
              <a:defRPr b="1" sz="1608">
                <a:uFillTx/>
                <a:latin typeface="+mn-lt"/>
                <a:ea typeface="+mn-ea"/>
                <a:cs typeface="+mn-cs"/>
                <a:sym typeface="Helvetica"/>
              </a:defRPr>
            </a:pPr>
          </a:p>
          <a:p>
            <a:pPr marL="161223" indent="-161223" defTabSz="275212">
              <a:spcBef>
                <a:spcPts val="800"/>
              </a:spcBef>
              <a:buSzPct val="100000"/>
              <a:buChar char="•"/>
              <a:defRPr sz="1608">
                <a:uFillTx/>
                <a:latin typeface="Times New Roman"/>
                <a:ea typeface="Times New Roman"/>
                <a:cs typeface="Times New Roman"/>
                <a:sym typeface="Times New Roman"/>
              </a:defRPr>
            </a:pPr>
            <a:r>
              <a:t>“In regard to labor, land, and money… to allow the market mechanism to be sole director of these and their natural environment… would result in the demoli­tion of society. </a:t>
            </a:r>
          </a:p>
          <a:p>
            <a:pPr marL="161223" indent="-161223" defTabSz="275212">
              <a:spcBef>
                <a:spcPts val="800"/>
              </a:spcBef>
              <a:buSzPct val="100000"/>
              <a:buChar char="•"/>
              <a:defRPr sz="1608">
                <a:uFillTx/>
                <a:latin typeface="Times New Roman"/>
                <a:ea typeface="Times New Roman"/>
                <a:cs typeface="Times New Roman"/>
                <a:sym typeface="Times New Roman"/>
              </a:defRPr>
            </a:pPr>
            <a:r>
              <a:t>“For the alleged commodity “labor power” cannot be shoved about, used indiscriminately, or even left unused, without affecting also the human individual who happens to be the bearer of this peculiar commodity. </a:t>
            </a:r>
          </a:p>
          <a:p>
            <a:pPr marL="161223" indent="-161223" defTabSz="275212">
              <a:spcBef>
                <a:spcPts val="800"/>
              </a:spcBef>
              <a:buSzPct val="100000"/>
              <a:buChar char="•"/>
              <a:defRPr sz="1608">
                <a:uFillTx/>
                <a:latin typeface="Times New Roman"/>
                <a:ea typeface="Times New Roman"/>
                <a:cs typeface="Times New Roman"/>
                <a:sym typeface="Times New Roman"/>
              </a:defRPr>
            </a:pPr>
            <a:r>
              <a:t>“In disposing of a man’s labor power the system… would… dispose of the… ‘man’ attached to that tag. </a:t>
            </a:r>
          </a:p>
          <a:p>
            <a:pPr marL="161223" indent="-161223" defTabSz="275212">
              <a:spcBef>
                <a:spcPts val="800"/>
              </a:spcBef>
              <a:buSzPct val="100000"/>
              <a:buChar char="•"/>
              <a:defRPr sz="1608">
                <a:uFillTx/>
                <a:latin typeface="Times New Roman"/>
                <a:ea typeface="Times New Roman"/>
                <a:cs typeface="Times New Roman"/>
                <a:sym typeface="Times New Roman"/>
              </a:defRPr>
            </a:pPr>
            <a:r>
              <a:t>“Robbed of the protective covering of cultural institutions, human beings would perish from the effects of social exposure; </a:t>
            </a:r>
          </a:p>
          <a:p>
            <a:pPr marL="161223" indent="-161223" defTabSz="275212">
              <a:spcBef>
                <a:spcPts val="800"/>
              </a:spcBef>
              <a:buSzPct val="100000"/>
              <a:buChar char="•"/>
              <a:defRPr sz="1608">
                <a:uFillTx/>
                <a:latin typeface="Times New Roman"/>
                <a:ea typeface="Times New Roman"/>
                <a:cs typeface="Times New Roman"/>
                <a:sym typeface="Times New Roman"/>
              </a:defRPr>
            </a:pPr>
            <a:r>
              <a:t>“they would die as the victims of acute social dislocation through vice, perversion, crime, and starvation…”</a:t>
            </a:r>
          </a:p>
        </p:txBody>
      </p:sp>
      <p:pic>
        <p:nvPicPr>
          <p:cNvPr id="140" name="Image" descr="Image"/>
          <p:cNvPicPr>
            <a:picLocks noChangeAspect="1"/>
          </p:cNvPicPr>
          <p:nvPr/>
        </p:nvPicPr>
        <p:blipFill>
          <a:blip r:embed="rId2">
            <a:extLst/>
          </a:blip>
          <a:stretch>
            <a:fillRect/>
          </a:stretch>
        </p:blipFill>
        <p:spPr>
          <a:xfrm>
            <a:off x="4980297" y="1142999"/>
            <a:ext cx="3697144" cy="540129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Fictitious Commodities”: Land and Finance"/>
          <p:cNvSpPr txBox="1"/>
          <p:nvPr>
            <p:ph type="title" idx="4294967295"/>
          </p:nvPr>
        </p:nvSpPr>
        <p:spPr>
          <a:xfrm>
            <a:off x="422440" y="0"/>
            <a:ext cx="8255001" cy="1143000"/>
          </a:xfrm>
          <a:prstGeom prst="rect">
            <a:avLst/>
          </a:prstGeom>
        </p:spPr>
        <p:txBody>
          <a:bodyPr lIns="50800" tIns="50800" rIns="50800" bIns="50800"/>
          <a:lstStyle>
            <a:lvl1pPr defTabSz="250567">
              <a:defRPr sz="3416">
                <a:solidFill>
                  <a:srgbClr val="000080"/>
                </a:solidFill>
              </a:defRPr>
            </a:lvl1pPr>
          </a:lstStyle>
          <a:p>
            <a:pPr/>
            <a:r>
              <a:t>“Fictitious Commodities”: Land and Finance</a:t>
            </a:r>
          </a:p>
        </p:txBody>
      </p:sp>
      <p:sp>
        <p:nvSpPr>
          <p:cNvPr id="143"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73796">
              <a:spcBef>
                <a:spcPts val="1000"/>
              </a:spcBef>
              <a:defRPr b="1" sz="2184">
                <a:uFillTx/>
                <a:latin typeface="+mn-lt"/>
                <a:ea typeface="+mn-ea"/>
                <a:cs typeface="+mn-cs"/>
                <a:sym typeface="Helvetica"/>
              </a:defRPr>
            </a:pPr>
            <a:r>
              <a:t>Karl Polanyi:</a:t>
            </a:r>
          </a:p>
          <a:p>
            <a:pPr defTabSz="373796">
              <a:spcBef>
                <a:spcPts val="1000"/>
              </a:spcBef>
              <a:defRPr b="1" sz="2184">
                <a:uFillTx/>
                <a:latin typeface="+mn-lt"/>
                <a:ea typeface="+mn-ea"/>
                <a:cs typeface="+mn-cs"/>
                <a:sym typeface="Helvetica"/>
              </a:defRPr>
            </a:pPr>
          </a:p>
          <a:p>
            <a:pPr marL="218974" indent="-218974" defTabSz="373796">
              <a:spcBef>
                <a:spcPts val="1000"/>
              </a:spcBef>
              <a:buSzPct val="100000"/>
              <a:buChar char="•"/>
              <a:defRPr sz="2184">
                <a:uFillTx/>
                <a:latin typeface="Times New Roman"/>
                <a:ea typeface="Times New Roman"/>
                <a:cs typeface="Times New Roman"/>
                <a:sym typeface="Times New Roman"/>
              </a:defRPr>
            </a:pPr>
            <a:r>
              <a:t>“Nature would be reduced to its elements, neighborhoods and landscapes de­filed, rivers polluted, military safety jeopardized, the power to pro­duce food and raw materials destroyed. </a:t>
            </a:r>
          </a:p>
          <a:p>
            <a:pPr marL="218974" indent="-218974" defTabSz="373796">
              <a:spcBef>
                <a:spcPts val="1000"/>
              </a:spcBef>
              <a:buSzPct val="100000"/>
              <a:buChar char="•"/>
              <a:defRPr sz="2184">
                <a:uFillTx/>
                <a:latin typeface="Times New Roman"/>
                <a:ea typeface="Times New Roman"/>
                <a:cs typeface="Times New Roman"/>
                <a:sym typeface="Times New Roman"/>
              </a:defRPr>
            </a:pPr>
            <a:r>
              <a:t>“Finally, the market adminis­tration of purchasing power would periodically liquidate business enterprise, for shortages and surfeits of money would prove as disas­trous to business as floods and droughts in primitive society…”</a:t>
            </a:r>
          </a:p>
        </p:txBody>
      </p:sp>
      <p:pic>
        <p:nvPicPr>
          <p:cNvPr id="144"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Double Movement”"/>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“Double Movement”</a:t>
            </a:r>
          </a:p>
        </p:txBody>
      </p:sp>
      <p:sp>
        <p:nvSpPr>
          <p:cNvPr id="147"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9858">
              <a:spcBef>
                <a:spcPts val="800"/>
              </a:spcBef>
              <a:defRPr b="1" sz="1752">
                <a:uFillTx/>
                <a:latin typeface="+mn-lt"/>
                <a:ea typeface="+mn-ea"/>
                <a:cs typeface="+mn-cs"/>
                <a:sym typeface="Helvetica"/>
              </a:defRPr>
            </a:pPr>
            <a:r>
              <a:t>Karl Polanyi:</a:t>
            </a:r>
          </a:p>
          <a:p>
            <a:pPr defTabSz="299858">
              <a:spcBef>
                <a:spcPts val="800"/>
              </a:spcBef>
              <a:defRPr b="1" sz="1752">
                <a:uFillTx/>
                <a:latin typeface="+mn-lt"/>
                <a:ea typeface="+mn-ea"/>
                <a:cs typeface="+mn-cs"/>
                <a:sym typeface="Helvetica"/>
              </a:defRPr>
            </a:pPr>
          </a:p>
          <a:p>
            <a:pPr marL="175661" indent="-175661" defTabSz="299858">
              <a:spcBef>
                <a:spcPts val="800"/>
              </a:spcBef>
              <a:buSzPct val="100000"/>
              <a:buChar char="•"/>
              <a:defRPr sz="1752">
                <a:uFillTx/>
                <a:latin typeface="Times New Roman"/>
                <a:ea typeface="Times New Roman"/>
                <a:cs typeface="Times New Roman"/>
                <a:sym typeface="Times New Roman"/>
              </a:defRPr>
            </a:pPr>
            <a:r>
              <a:t>“The double movement… the action of two organizing principles in society…. </a:t>
            </a:r>
          </a:p>
          <a:p>
            <a:pPr lvl="1" marL="453791" indent="-175661" defTabSz="299858">
              <a:spcBef>
                <a:spcPts val="800"/>
              </a:spcBef>
              <a:buSzPct val="100000"/>
              <a:buChar char="•"/>
              <a:defRPr sz="1752">
                <a:uFillTx/>
                <a:latin typeface="Times New Roman"/>
                <a:ea typeface="Times New Roman"/>
                <a:cs typeface="Times New Roman"/>
                <a:sym typeface="Times New Roman"/>
              </a:defRPr>
            </a:pPr>
            <a:r>
              <a:t>“Economic liberalism, aiming at the establishment of a self-regulating market…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“using… laissez-faire and free trade…. </a:t>
            </a:r>
          </a:p>
          <a:p>
            <a:pPr lvl="1" marL="453791" indent="-175661" defTabSz="299858">
              <a:spcBef>
                <a:spcPts val="800"/>
              </a:spcBef>
              <a:buSzPct val="100000"/>
              <a:buChar char="•"/>
              <a:defRPr sz="1752">
                <a:uFillTx/>
                <a:latin typeface="Times New Roman"/>
                <a:ea typeface="Times New Roman"/>
                <a:cs typeface="Times New Roman"/>
                <a:sym typeface="Times New Roman"/>
              </a:defRPr>
            </a:pPr>
            <a:r>
              <a:t>“Social protection aiming at the conservation of man and nature as well as productive organization,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“relying on… those most immediately affected by the deleterious action of the market… the working and the landed classes—and </a:t>
            </a:r>
          </a:p>
          <a:p>
            <a:pPr lvl="2" marL="731921" indent="-175661" defTabSz="299858">
              <a:spcBef>
                <a:spcPts val="800"/>
              </a:spcBef>
              <a:buSzPct val="100000"/>
              <a:buChar char="•"/>
              <a:defRPr sz="1752">
                <a:uFillTx/>
                <a:latin typeface="Times New Roman"/>
                <a:ea typeface="Times New Roman"/>
                <a:cs typeface="Times New Roman"/>
                <a:sym typeface="Times New Roman"/>
              </a:defRPr>
            </a:pPr>
            <a:r>
              <a:t>“using protective legislation, restrictive associations, and other instruments of intervention as its methods…”</a:t>
            </a:r>
          </a:p>
        </p:txBody>
      </p:sp>
      <p:pic>
        <p:nvPicPr>
          <p:cNvPr id="148"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lass Interest and Public Interest"/>
          <p:cNvSpPr txBox="1"/>
          <p:nvPr>
            <p:ph type="title" idx="4294967295"/>
          </p:nvPr>
        </p:nvSpPr>
        <p:spPr>
          <a:xfrm>
            <a:off x="422440" y="0"/>
            <a:ext cx="8255001" cy="1143000"/>
          </a:xfrm>
          <a:prstGeom prst="rect">
            <a:avLst/>
          </a:prstGeom>
        </p:spPr>
        <p:txBody>
          <a:bodyPr lIns="50800" tIns="50800" rIns="50800" bIns="50800"/>
          <a:lstStyle>
            <a:lvl1pPr defTabSz="295751">
              <a:defRPr sz="4032">
                <a:solidFill>
                  <a:srgbClr val="000080"/>
                </a:solidFill>
              </a:defRPr>
            </a:lvl1pPr>
          </a:lstStyle>
          <a:p>
            <a:pPr/>
            <a:r>
              <a:t>Class Interest and Public Interest</a:t>
            </a:r>
          </a:p>
        </p:txBody>
      </p:sp>
      <p:sp>
        <p:nvSpPr>
          <p:cNvPr id="151" name="Karl Polanyi:…"/>
          <p:cNvSpPr txBox="1"/>
          <p:nvPr/>
        </p:nvSpPr>
        <p:spPr>
          <a:xfrm>
            <a:off x="422440" y="1143000"/>
            <a:ext cx="4557858"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01275">
              <a:spcBef>
                <a:spcPts val="500"/>
              </a:spcBef>
              <a:defRPr b="1" sz="1176">
                <a:uFillTx/>
                <a:latin typeface="+mn-lt"/>
                <a:ea typeface="+mn-ea"/>
                <a:cs typeface="+mn-cs"/>
                <a:sym typeface="Helvetica"/>
              </a:defRPr>
            </a:pPr>
            <a:r>
              <a:t>Karl Polanyi:</a:t>
            </a:r>
          </a:p>
          <a:p>
            <a:pPr defTabSz="201275">
              <a:spcBef>
                <a:spcPts val="500"/>
              </a:spcBef>
              <a:defRPr b="1" sz="1176">
                <a:uFillTx/>
                <a:latin typeface="+mn-lt"/>
                <a:ea typeface="+mn-ea"/>
                <a:cs typeface="+mn-cs"/>
                <a:sym typeface="Helvetica"/>
              </a:defRPr>
            </a:pPr>
          </a:p>
          <a:p>
            <a:pPr marL="117909" indent="-117909" defTabSz="201275">
              <a:spcBef>
                <a:spcPts val="500"/>
              </a:spcBef>
              <a:buSzPct val="100000"/>
              <a:buChar char="•"/>
              <a:defRPr sz="1176">
                <a:uFillTx/>
                <a:latin typeface="Times New Roman"/>
                <a:ea typeface="Times New Roman"/>
                <a:cs typeface="Times New Roman"/>
                <a:sym typeface="Times New Roman"/>
              </a:defRPr>
            </a:pPr>
            <a:r>
              <a:t>“Class is important.… </a:t>
            </a:r>
          </a:p>
          <a:p>
            <a:pPr marL="117909" indent="-117909" defTabSz="201275">
              <a:spcBef>
                <a:spcPts val="500"/>
              </a:spcBef>
              <a:buSzPct val="100000"/>
              <a:buChar char="•"/>
              <a:defRPr sz="1176">
                <a:uFillTx/>
                <a:latin typeface="Times New Roman"/>
                <a:ea typeface="Times New Roman"/>
                <a:cs typeface="Times New Roman"/>
                <a:sym typeface="Times New Roman"/>
              </a:defRPr>
            </a:pPr>
            <a:r>
              <a:t>“The middle classes were the bearers of the nascent market economy… had no organ to sense the dangers involved in the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“exploitation of the physical strength of the worker,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destruction of family life,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devastation of neighborhoods,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denudation of forests,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pollution of rivers,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deterioration of craft standards,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disruption of folkways, and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general degradation of existence including housing and arts, as well as </a:t>
            </a:r>
          </a:p>
          <a:p>
            <a:pPr lvl="1" marL="304599" indent="-117909" defTabSz="201275">
              <a:spcBef>
                <a:spcPts val="500"/>
              </a:spcBef>
              <a:buSzPct val="100000"/>
              <a:buChar char="•"/>
              <a:defRPr sz="1176">
                <a:uFillTx/>
                <a:latin typeface="Times New Roman"/>
                <a:ea typeface="Times New Roman"/>
                <a:cs typeface="Times New Roman"/>
                <a:sym typeface="Times New Roman"/>
              </a:defRPr>
            </a:pPr>
            <a:r>
              <a:t>“the innumerable forms of private and public life that do not affect profits….</a:t>
            </a:r>
          </a:p>
          <a:p>
            <a:pPr marL="117909" indent="-117909" defTabSz="201275">
              <a:spcBef>
                <a:spcPts val="500"/>
              </a:spcBef>
              <a:buSzPct val="100000"/>
              <a:buChar char="•"/>
              <a:defRPr sz="1176">
                <a:uFillTx/>
                <a:latin typeface="Times New Roman"/>
                <a:ea typeface="Times New Roman"/>
                <a:cs typeface="Times New Roman"/>
                <a:sym typeface="Times New Roman"/>
              </a:defRPr>
            </a:pPr>
            <a:r>
              <a:t>"To the landed aristocracy and the peasantry fell the task of safeguarding the martial qualities of the nation which continued to depend largely on men and soil, while </a:t>
            </a:r>
          </a:p>
          <a:p>
            <a:pPr marL="117909" indent="-117909" defTabSz="201275">
              <a:spcBef>
                <a:spcPts val="500"/>
              </a:spcBef>
              <a:buSzPct val="100000"/>
              <a:buChar char="•"/>
              <a:defRPr sz="1176">
                <a:uFillTx/>
                <a:latin typeface="Times New Roman"/>
                <a:ea typeface="Times New Roman"/>
                <a:cs typeface="Times New Roman"/>
                <a:sym typeface="Times New Roman"/>
              </a:defRPr>
            </a:pPr>
            <a:r>
              <a:t>the laboring people to a smaller or greater extent, became representatives of the common human interests that had become homeless.</a:t>
            </a:r>
          </a:p>
          <a:p>
            <a:pPr marL="117909" indent="-117909" defTabSz="201275">
              <a:spcBef>
                <a:spcPts val="500"/>
              </a:spcBef>
              <a:buSzPct val="100000"/>
              <a:buChar char="•"/>
              <a:defRPr sz="1176">
                <a:uFillTx/>
                <a:latin typeface="Times New Roman"/>
                <a:ea typeface="Times New Roman"/>
                <a:cs typeface="Times New Roman"/>
                <a:sym typeface="Times New Roman"/>
              </a:defRPr>
            </a:pPr>
            <a:r>
              <a:t>“But at one time or another, each social class stood, even if unconsciously, for interests wider than its own…”</a:t>
            </a:r>
          </a:p>
        </p:txBody>
      </p:sp>
      <p:pic>
        <p:nvPicPr>
          <p:cNvPr id="152" name="Image" descr="Image"/>
          <p:cNvPicPr>
            <a:picLocks noChangeAspect="1"/>
          </p:cNvPicPr>
          <p:nvPr/>
        </p:nvPicPr>
        <p:blipFill>
          <a:blip r:embed="rId2">
            <a:extLst/>
          </a:blip>
          <a:stretch>
            <a:fillRect/>
          </a:stretch>
        </p:blipFill>
        <p:spPr>
          <a:xfrm>
            <a:off x="4980297" y="1143000"/>
            <a:ext cx="3697144" cy="540129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Counteroffensive from Mt. Pelerin"/>
          <p:cNvSpPr txBox="1"/>
          <p:nvPr>
            <p:ph type="title" idx="4294967295"/>
          </p:nvPr>
        </p:nvSpPr>
        <p:spPr>
          <a:xfrm>
            <a:off x="422440" y="0"/>
            <a:ext cx="8255001" cy="1143000"/>
          </a:xfrm>
          <a:prstGeom prst="rect">
            <a:avLst/>
          </a:prstGeom>
        </p:spPr>
        <p:txBody>
          <a:bodyPr lIns="50800" tIns="50800" rIns="50800" bIns="50800"/>
          <a:lstStyle>
            <a:lvl1pPr defTabSz="291643">
              <a:defRPr sz="3975"/>
            </a:lvl1pPr>
          </a:lstStyle>
          <a:p>
            <a:pPr/>
            <a:r>
              <a:t>Counteroffensive from Mt. Pelerin</a:t>
            </a:r>
          </a:p>
        </p:txBody>
      </p:sp>
      <p:sp>
        <p:nvSpPr>
          <p:cNvPr id="155" name="James Buchanan:…"/>
          <p:cNvSpPr txBox="1"/>
          <p:nvPr/>
        </p:nvSpPr>
        <p:spPr>
          <a:xfrm>
            <a:off x="422440" y="1142999"/>
            <a:ext cx="5140573"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38244">
              <a:spcBef>
                <a:spcPts val="600"/>
              </a:spcBef>
              <a:defRPr b="1" sz="1392">
                <a:uFillTx/>
                <a:latin typeface="+mn-lt"/>
                <a:ea typeface="+mn-ea"/>
                <a:cs typeface="+mn-cs"/>
                <a:sym typeface="Helvetica"/>
              </a:defRPr>
            </a:pPr>
            <a:r>
              <a:t>James Buchanan:</a:t>
            </a:r>
          </a:p>
          <a:p>
            <a:pPr defTabSz="238244">
              <a:spcBef>
                <a:spcPts val="600"/>
              </a:spcBef>
              <a:defRPr b="1" sz="1392">
                <a:uFillTx/>
                <a:latin typeface="+mn-lt"/>
                <a:ea typeface="+mn-ea"/>
                <a:cs typeface="+mn-cs"/>
                <a:sym typeface="Helvetica"/>
              </a:defRPr>
            </a:pP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episode in economics is… orthogonal to any attribution of progression or retrogression in the hard core of the research program of the discipline.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enterprise can be interpreted as an ultimately failed attempt to jury-rig improvements on a structure of institutional constraints that were nonsustainable….</a:t>
            </a:r>
          </a:p>
          <a:p>
            <a:pPr marL="139566" indent="-139566" defTabSz="238244">
              <a:spcBef>
                <a:spcPts val="600"/>
              </a:spcBef>
              <a:buSzPct val="100000"/>
              <a:buChar char="•"/>
              <a:defRPr sz="1392">
                <a:uFillTx/>
                <a:latin typeface="Times New Roman"/>
                <a:ea typeface="Times New Roman"/>
                <a:cs typeface="Times New Roman"/>
                <a:sym typeface="Times New Roman"/>
              </a:defRPr>
            </a:pPr>
            <a:r>
              <a:t>“he whole exercise [w]as an aberration that was grounded in rather elementary misunderstanding of what the classical vision of political economy embodies….</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seems naive to think that ‘the market’… can operate effectively… adjust quickly to a dramatic reduction in the politically-influenced and unpredictable supply of money? </a:t>
            </a:r>
          </a:p>
          <a:p>
            <a:pPr marL="139566" indent="-139566" defTabSz="238244">
              <a:spcBef>
                <a:spcPts val="600"/>
              </a:spcBef>
              <a:buSzPct val="100000"/>
              <a:buChar char="•"/>
              <a:defRPr sz="1392">
                <a:uFillTx/>
                <a:latin typeface="Times New Roman"/>
                <a:ea typeface="Times New Roman"/>
                <a:cs typeface="Times New Roman"/>
                <a:sym typeface="Times New Roman"/>
              </a:defRPr>
            </a:pPr>
            <a:r>
              <a:t>“It must remain forever mysterious as to why Keynes and the Keynesians were willing to neglect prospects for institutional reforms in the effective monetary constitution, while, at the same time, proposing radical changes along other more specific dimensions of policy.... </a:t>
            </a:r>
          </a:p>
          <a:p>
            <a:pPr marL="139566" indent="-139566" defTabSz="238244">
              <a:spcBef>
                <a:spcPts val="600"/>
              </a:spcBef>
              <a:buSzPct val="100000"/>
              <a:buChar char="•"/>
              <a:defRPr sz="1392">
                <a:uFillTx/>
                <a:latin typeface="Times New Roman"/>
                <a:ea typeface="Times New Roman"/>
                <a:cs typeface="Times New Roman"/>
                <a:sym typeface="Times New Roman"/>
              </a:defRPr>
            </a:pPr>
            <a:r>
              <a:t>“The Keynesian tragedy is locatcd in the timidity of its nostrums in the face of existing institutions, accompanied by its willingness to replace market evaluations by politicized controls over particular choice vectors (employment, investment)…”</a:t>
            </a:r>
          </a:p>
        </p:txBody>
      </p:sp>
      <p:pic>
        <p:nvPicPr>
          <p:cNvPr id="156" name="Image" descr="Image"/>
          <p:cNvPicPr>
            <a:picLocks noChangeAspect="1"/>
          </p:cNvPicPr>
          <p:nvPr/>
        </p:nvPicPr>
        <p:blipFill>
          <a:blip r:embed="rId2">
            <a:extLst/>
          </a:blip>
          <a:stretch>
            <a:fillRect/>
          </a:stretch>
        </p:blipFill>
        <p:spPr>
          <a:xfrm>
            <a:off x="5464303" y="1142999"/>
            <a:ext cx="3213138" cy="540129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Social Darwinism &amp; Liquidationism"/>
          <p:cNvSpPr txBox="1"/>
          <p:nvPr>
            <p:ph type="title" idx="4294967295"/>
          </p:nvPr>
        </p:nvSpPr>
        <p:spPr>
          <a:xfrm>
            <a:off x="422440" y="0"/>
            <a:ext cx="8255001" cy="1143001"/>
          </a:xfrm>
          <a:prstGeom prst="rect">
            <a:avLst/>
          </a:prstGeom>
        </p:spPr>
        <p:txBody>
          <a:bodyPr lIns="50800" tIns="50800" rIns="50800" bIns="50800"/>
          <a:lstStyle>
            <a:lvl1pPr defTabSz="279320">
              <a:defRPr sz="3808"/>
            </a:lvl1pPr>
          </a:lstStyle>
          <a:p>
            <a:pPr/>
            <a:r>
              <a:t>Social Darwinism &amp; Liquidationism</a:t>
            </a:r>
          </a:p>
        </p:txBody>
      </p:sp>
      <p:sp>
        <p:nvSpPr>
          <p:cNvPr id="85" name="“The market giveth, the market taketh away, blessed be the name of the market”…"/>
          <p:cNvSpPr txBox="1"/>
          <p:nvPr/>
        </p:nvSpPr>
        <p:spPr>
          <a:xfrm>
            <a:off x="422440" y="1143000"/>
            <a:ext cx="3801987"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410765">
              <a:spcBef>
                <a:spcPts val="1200"/>
              </a:spcBef>
              <a:defRPr b="1" sz="2400">
                <a:uFillTx/>
                <a:latin typeface="+mn-lt"/>
                <a:ea typeface="+mn-ea"/>
                <a:cs typeface="+mn-cs"/>
                <a:sym typeface="Helvetica"/>
              </a:defRPr>
            </a:pPr>
            <a:r>
              <a:t>“The market giveth, the market taketh away, blessed be the name of the market”</a:t>
            </a:r>
          </a:p>
          <a:p>
            <a:pPr defTabSz="410765">
              <a:spcBef>
                <a:spcPts val="1200"/>
              </a:spcBef>
              <a:defRPr b="1" sz="2400">
                <a:uFillTx/>
                <a:latin typeface="+mn-lt"/>
                <a:ea typeface="+mn-ea"/>
                <a:cs typeface="+mn-cs"/>
                <a:sym typeface="Helvetica"/>
              </a:defRPr>
            </a:pPr>
          </a:p>
          <a:p>
            <a:pPr marL="240631" indent="-240631" defTabSz="410765">
              <a:spcBef>
                <a:spcPts val="1200"/>
              </a:spcBef>
              <a:buSzPct val="100000"/>
              <a:buChar char="•"/>
              <a:defRPr sz="2400">
                <a:uFillTx/>
                <a:latin typeface="Times New Roman"/>
                <a:ea typeface="Times New Roman"/>
                <a:cs typeface="Times New Roman"/>
                <a:sym typeface="Times New Roman"/>
              </a:defRPr>
            </a:pPr>
            <a:r>
              <a:t>Andrew Carnegie</a:t>
            </a:r>
          </a:p>
          <a:p>
            <a:pPr marL="240631" indent="-240631" defTabSz="410765">
              <a:spcBef>
                <a:spcPts val="1200"/>
              </a:spcBef>
              <a:buSzPct val="100000"/>
              <a:buChar char="•"/>
              <a:defRPr sz="2400">
                <a:uFillTx/>
                <a:latin typeface="Times New Roman"/>
                <a:ea typeface="Times New Roman"/>
                <a:cs typeface="Times New Roman"/>
                <a:sym typeface="Times New Roman"/>
              </a:defRPr>
            </a:pPr>
            <a:r>
              <a:t>Herbert Hoover</a:t>
            </a:r>
          </a:p>
          <a:p>
            <a:pPr marL="240631" indent="-240631" defTabSz="410765">
              <a:spcBef>
                <a:spcPts val="1200"/>
              </a:spcBef>
              <a:buSzPct val="100000"/>
              <a:buChar char="•"/>
              <a:defRPr sz="2400">
                <a:uFillTx/>
                <a:latin typeface="Times New Roman"/>
                <a:ea typeface="Times New Roman"/>
                <a:cs typeface="Times New Roman"/>
                <a:sym typeface="Times New Roman"/>
              </a:defRPr>
            </a:pPr>
            <a:r>
              <a:t>Joseph Schumpeter</a:t>
            </a:r>
          </a:p>
        </p:txBody>
      </p:sp>
      <p:pic>
        <p:nvPicPr>
          <p:cNvPr id="86" name="Image" descr="Image"/>
          <p:cNvPicPr>
            <a:picLocks noChangeAspect="1"/>
          </p:cNvPicPr>
          <p:nvPr/>
        </p:nvPicPr>
        <p:blipFill>
          <a:blip r:embed="rId2">
            <a:extLst/>
          </a:blip>
          <a:stretch>
            <a:fillRect/>
          </a:stretch>
        </p:blipFill>
        <p:spPr>
          <a:xfrm>
            <a:off x="4224426" y="1143000"/>
            <a:ext cx="4453015" cy="353403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he U.S. 1970s"/>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The U.S. 1970s</a:t>
            </a:r>
          </a:p>
        </p:txBody>
      </p:sp>
      <p:sp>
        <p:nvSpPr>
          <p:cNvPr id="159" name="Martin Feldstein:…"/>
          <p:cNvSpPr txBox="1"/>
          <p:nvPr/>
        </p:nvSpPr>
        <p:spPr>
          <a:xfrm>
            <a:off x="422440" y="1142999"/>
            <a:ext cx="419520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193059">
              <a:spcBef>
                <a:spcPts val="500"/>
              </a:spcBef>
              <a:defRPr b="1" sz="1128">
                <a:uFillTx/>
                <a:latin typeface="+mn-lt"/>
                <a:ea typeface="+mn-ea"/>
                <a:cs typeface="+mn-cs"/>
                <a:sym typeface="Helvetica"/>
              </a:defRPr>
            </a:pPr>
            <a:r>
              <a:t>Martin Feldstein:</a:t>
            </a:r>
          </a:p>
          <a:p>
            <a:pPr defTabSz="193059">
              <a:spcBef>
                <a:spcPts val="500"/>
              </a:spcBef>
              <a:defRPr b="1" sz="1128">
                <a:uFillTx/>
                <a:latin typeface="+mn-lt"/>
                <a:ea typeface="+mn-ea"/>
                <a:cs typeface="+mn-cs"/>
                <a:sym typeface="Helvetica"/>
              </a:defRPr>
            </a:pPr>
          </a:p>
          <a:p>
            <a:pPr marL="113096" indent="-113096" defTabSz="193059">
              <a:spcBef>
                <a:spcPts val="500"/>
              </a:spcBef>
              <a:buSzPct val="100000"/>
              <a:buChar char="•"/>
              <a:defRPr sz="1128">
                <a:uFillTx/>
                <a:latin typeface="Times New Roman"/>
                <a:ea typeface="Times New Roman"/>
                <a:cs typeface="Times New Roman"/>
                <a:sym typeface="Times New Roman"/>
              </a:defRPr>
            </a:pPr>
            <a:r>
              <a:t>“The growth of productivity per man-hour in the private business sector dropped from an annual rate of 3.2 percent during 1947-67 to less than 1.5 percent since 1967 and less than 1 percent since 1973.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average unemployment rate rose from 4.7 percent of the labor force to 5.8 percent.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average rate of consumer price index (CPI) inflation jumped from 2 percent to 6.7 percent (since 1967) with an acceleration to an average of nearly 9 percent since 1973 and over 13 percent in 1979.</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Standard and Poor's index of common stock prices… between 1949 and 1969… after adjusting for the rise in the general consumer price level… increased by more than 300 percent.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“In the decade since 1969, however, the index… in constant dollars fell nearly 50 percent….</a:t>
            </a:r>
          </a:p>
          <a:p>
            <a:pPr marL="113096" indent="-113096" defTabSz="193059">
              <a:spcBef>
                <a:spcPts val="500"/>
              </a:spcBef>
              <a:buSzPct val="100000"/>
              <a:buChar char="•"/>
              <a:defRPr sz="1128">
                <a:uFillTx/>
                <a:latin typeface="Times New Roman"/>
                <a:ea typeface="Times New Roman"/>
                <a:cs typeface="Times New Roman"/>
                <a:sym typeface="Times New Roman"/>
              </a:defRPr>
            </a:pPr>
            <a:r>
              <a:t>“Many of the papers and comments in this volume point to the expanded role of government as a major reason, perhaps the major reason, for the deterioration of our economic performance.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government's mismanagement of monetary and fiscal policy….</a:t>
            </a:r>
          </a:p>
          <a:p>
            <a:pPr marL="113096" indent="-113096" defTabSz="193059">
              <a:spcBef>
                <a:spcPts val="500"/>
              </a:spcBef>
              <a:buSzPct val="100000"/>
              <a:buChar char="•"/>
              <a:defRPr sz="1128">
                <a:uFillTx/>
                <a:latin typeface="Times New Roman"/>
                <a:ea typeface="Times New Roman"/>
                <a:cs typeface="Times New Roman"/>
                <a:sym typeface="Times New Roman"/>
              </a:defRPr>
            </a:pPr>
            <a:r>
              <a:t>“Government regulations are a principal cause of lower productivity growth and of the decline in research and development.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growth of government income-transfer programs has exacerbated the instability of family life and perhaps the decline in the birthrate. </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 low rate of saving and the slow growth of the capital stock reflect tax rules, macroeconomic policies, and the growth of social insurance programs….</a:t>
            </a:r>
          </a:p>
          <a:p>
            <a:pPr marL="113096" indent="-113096" defTabSz="193059">
              <a:spcBef>
                <a:spcPts val="500"/>
              </a:spcBef>
              <a:buSzPct val="100000"/>
              <a:buChar char="•"/>
              <a:defRPr sz="1128">
                <a:uFillTx/>
                <a:latin typeface="Times New Roman"/>
                <a:ea typeface="Times New Roman"/>
                <a:cs typeface="Times New Roman"/>
                <a:sym typeface="Times New Roman"/>
              </a:defRPr>
            </a:pPr>
            <a:r>
              <a:t>“There can be no doubt that government policies do deserve substantial blame for the adverse experience of the past decade…”</a:t>
            </a:r>
          </a:p>
        </p:txBody>
      </p:sp>
      <p:pic>
        <p:nvPicPr>
          <p:cNvPr id="160" name="Image" descr="Image"/>
          <p:cNvPicPr>
            <a:picLocks noChangeAspect="1"/>
          </p:cNvPicPr>
          <p:nvPr/>
        </p:nvPicPr>
        <p:blipFill>
          <a:blip r:embed="rId2">
            <a:extLst/>
          </a:blip>
          <a:stretch>
            <a:fillRect/>
          </a:stretch>
        </p:blipFill>
        <p:spPr>
          <a:xfrm>
            <a:off x="4617643" y="1143000"/>
            <a:ext cx="4059798" cy="540129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hina and India and America, 1800-1975"/>
          <p:cNvSpPr txBox="1"/>
          <p:nvPr>
            <p:ph type="title" idx="4294967295"/>
          </p:nvPr>
        </p:nvSpPr>
        <p:spPr>
          <a:xfrm>
            <a:off x="277663" y="-1"/>
            <a:ext cx="8572501" cy="1270001"/>
          </a:xfrm>
          <a:prstGeom prst="rect">
            <a:avLst/>
          </a:prstGeom>
        </p:spPr>
        <p:txBody>
          <a:bodyPr lIns="45719" tIns="45719" rIns="45719" bIns="45719"/>
          <a:lstStyle>
            <a:lvl1pPr defTabSz="288036">
              <a:defRPr sz="3780">
                <a:solidFill>
                  <a:srgbClr val="000080"/>
                </a:solidFill>
                <a:uFill>
                  <a:solidFill>
                    <a:srgbClr val="000000"/>
                  </a:solidFill>
                </a:uFill>
                <a:latin typeface="Calibri"/>
                <a:ea typeface="Calibri"/>
                <a:cs typeface="Calibri"/>
                <a:sym typeface="Calibri"/>
              </a:defRPr>
            </a:lvl1pPr>
          </a:lstStyle>
          <a:p>
            <a:pPr/>
            <a:r>
              <a:t>China and India and America, 1800-1975</a:t>
            </a:r>
          </a:p>
        </p:txBody>
      </p:sp>
      <p:pic>
        <p:nvPicPr>
          <p:cNvPr id="163" name="Image" descr="Image"/>
          <p:cNvPicPr>
            <a:picLocks noChangeAspect="1"/>
          </p:cNvPicPr>
          <p:nvPr/>
        </p:nvPicPr>
        <p:blipFill>
          <a:blip r:embed="rId2">
            <a:extLst/>
          </a:blip>
          <a:srcRect l="0" t="0" r="10854" b="0"/>
          <a:stretch>
            <a:fillRect/>
          </a:stretch>
        </p:blipFill>
        <p:spPr>
          <a:xfrm>
            <a:off x="277663" y="1270000"/>
            <a:ext cx="5442802" cy="4110859"/>
          </a:xfrm>
          <a:prstGeom prst="rect">
            <a:avLst/>
          </a:prstGeom>
          <a:ln w="12700">
            <a:miter lim="400000"/>
          </a:ln>
        </p:spPr>
      </p:pic>
      <p:sp>
        <p:nvSpPr>
          <p:cNvPr id="164" name="From 1800 to 1975:…"/>
          <p:cNvSpPr txBox="1"/>
          <p:nvPr>
            <p:ph type="body" sz="half" idx="4294967295"/>
          </p:nvPr>
        </p:nvSpPr>
        <p:spPr>
          <a:xfrm>
            <a:off x="5667364" y="1267122"/>
            <a:ext cx="3182800" cy="5397501"/>
          </a:xfrm>
          <a:prstGeom prst="rect">
            <a:avLst/>
          </a:prstGeom>
        </p:spPr>
        <p:txBody>
          <a:bodyPr lIns="45719" tIns="45719" rIns="45719" bIns="45719" anchor="t"/>
          <a:lstStyle/>
          <a:p>
            <a:pPr marL="0" indent="0" defTabSz="370331">
              <a:spcBef>
                <a:spcPts val="900"/>
              </a:spcBef>
              <a:buSzTx/>
              <a:buNone/>
              <a:defRPr sz="1944">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1800 to 1975:</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…&amp; less than 30% in China &amp; India…</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This is crazy!</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A “great divergence”</a:t>
            </a:r>
          </a:p>
          <a:p>
            <a:pPr lvl="1" marL="50352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Not only were China  &amp; India relatively poor in 1800, they fell further behind thereafter</a:t>
            </a:r>
          </a:p>
        </p:txBody>
      </p:sp>
      <p:sp>
        <p:nvSpPr>
          <p:cNvPr id="165"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One Figure: A Great Divergence"/>
          <p:cNvSpPr txBox="1"/>
          <p:nvPr>
            <p:ph type="title" idx="4294967295"/>
          </p:nvPr>
        </p:nvSpPr>
        <p:spPr>
          <a:xfrm>
            <a:off x="277663" y="-1"/>
            <a:ext cx="8572501" cy="1270001"/>
          </a:xfrm>
          <a:prstGeom prst="rect">
            <a:avLst/>
          </a:prstGeom>
        </p:spPr>
        <p:txBody>
          <a:bodyPr lIns="45719" tIns="45719" rIns="45719" bIns="45719"/>
          <a:lstStyle>
            <a:lvl1pPr defTabSz="333756">
              <a:defRPr sz="4380">
                <a:uFill>
                  <a:solidFill>
                    <a:srgbClr val="000000"/>
                  </a:solidFill>
                </a:uFill>
                <a:latin typeface="Calibri"/>
                <a:ea typeface="Calibri"/>
                <a:cs typeface="Calibri"/>
                <a:sym typeface="Calibri"/>
              </a:defRPr>
            </a:lvl1pPr>
          </a:lstStyle>
          <a:p>
            <a:pPr/>
            <a:r>
              <a:t>One Figure: A Great Divergence</a:t>
            </a:r>
          </a:p>
        </p:txBody>
      </p:sp>
      <p:pic>
        <p:nvPicPr>
          <p:cNvPr id="168" name="Image" descr="Image"/>
          <p:cNvPicPr>
            <a:picLocks noChangeAspect="1"/>
          </p:cNvPicPr>
          <p:nvPr/>
        </p:nvPicPr>
        <p:blipFill>
          <a:blip r:embed="rId2">
            <a:extLst/>
          </a:blip>
          <a:stretch>
            <a:fillRect/>
          </a:stretch>
        </p:blipFill>
        <p:spPr>
          <a:xfrm>
            <a:off x="2188289" y="1501686"/>
            <a:ext cx="7533128" cy="4791509"/>
          </a:xfrm>
          <a:prstGeom prst="rect">
            <a:avLst/>
          </a:prstGeom>
          <a:ln w="12700">
            <a:miter lim="400000"/>
          </a:ln>
        </p:spPr>
      </p:pic>
      <p:sp>
        <p:nvSpPr>
          <p:cNvPr id="169" name="From 1800 to 2018:…"/>
          <p:cNvSpPr txBox="1"/>
          <p:nvPr>
            <p:ph type="body" sz="quarter" idx="4294967295"/>
          </p:nvPr>
        </p:nvSpPr>
        <p:spPr>
          <a:xfrm>
            <a:off x="277663" y="1270000"/>
            <a:ext cx="2150352" cy="5300222"/>
          </a:xfrm>
          <a:prstGeom prst="rect">
            <a:avLst/>
          </a:prstGeom>
        </p:spPr>
        <p:txBody>
          <a:bodyPr lIns="45719" tIns="45719" rIns="45719" bIns="45719" anchor="t"/>
          <a:lstStyle/>
          <a:p>
            <a:pPr marL="0" indent="0" defTabSz="379475">
              <a:spcBef>
                <a:spcPts val="900"/>
              </a:spcBef>
              <a:buSzTx/>
              <a:buNone/>
              <a:defRPr sz="1992">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1800 to 2018:</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All the arrows go up.</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SzPct val="100000"/>
              <a:defRPr sz="1992">
                <a:uFill>
                  <a:solidFill>
                    <a:srgbClr val="000000"/>
                  </a:solidFill>
                </a:uFill>
                <a:latin typeface="Times New Roman"/>
                <a:ea typeface="Times New Roman"/>
                <a:cs typeface="Times New Roman"/>
                <a:sym typeface="Times New Roman"/>
              </a:defRPr>
            </a:pPr>
            <a:r>
              <a:t>Other arrows go right slowly.</a:t>
            </a:r>
          </a:p>
        </p:txBody>
      </p:sp>
      <p:sp>
        <p:nvSpPr>
          <p:cNvPr id="170"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Democratic Presidents"/>
          <p:cNvSpPr txBox="1"/>
          <p:nvPr>
            <p:ph type="title" idx="4294967295"/>
          </p:nvPr>
        </p:nvSpPr>
        <p:spPr>
          <a:xfrm>
            <a:off x="422440" y="0"/>
            <a:ext cx="8255001" cy="1143000"/>
          </a:xfrm>
          <a:prstGeom prst="rect">
            <a:avLst/>
          </a:prstGeom>
        </p:spPr>
        <p:txBody>
          <a:bodyPr lIns="50800" tIns="50800" rIns="50800" bIns="50800"/>
          <a:lstStyle>
            <a:lvl1pPr defTabSz="410765"/>
          </a:lstStyle>
          <a:p>
            <a:pPr/>
            <a:r>
              <a:t>Democratic Presidents</a:t>
            </a:r>
          </a:p>
        </p:txBody>
      </p:sp>
      <p:sp>
        <p:nvSpPr>
          <p:cNvPr id="173" name="Bill Clinton:…"/>
          <p:cNvSpPr txBox="1"/>
          <p:nvPr/>
        </p:nvSpPr>
        <p:spPr>
          <a:xfrm>
            <a:off x="422440" y="1142999"/>
            <a:ext cx="4252730"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91643">
              <a:spcBef>
                <a:spcPts val="800"/>
              </a:spcBef>
              <a:defRPr b="1" sz="1703">
                <a:uFillTx/>
                <a:latin typeface="+mn-lt"/>
                <a:ea typeface="+mn-ea"/>
                <a:cs typeface="+mn-cs"/>
                <a:sym typeface="Helvetica"/>
              </a:defRPr>
            </a:pPr>
            <a:r>
              <a:t>Bill Clinton:</a:t>
            </a:r>
          </a:p>
          <a:p>
            <a:pPr defTabSz="291643">
              <a:spcBef>
                <a:spcPts val="800"/>
              </a:spcBef>
              <a:defRPr b="1" sz="1703">
                <a:uFillTx/>
                <a:latin typeface="+mn-lt"/>
                <a:ea typeface="+mn-ea"/>
                <a:cs typeface="+mn-cs"/>
                <a:sym typeface="Helvetica"/>
              </a:defRPr>
            </a:pPr>
          </a:p>
          <a:p>
            <a:pPr marL="170848" indent="-170848" defTabSz="291643">
              <a:spcBef>
                <a:spcPts val="800"/>
              </a:spcBef>
              <a:buSzPct val="100000"/>
              <a:buChar char="•"/>
              <a:defRPr sz="1703">
                <a:uFillTx/>
                <a:latin typeface="Times New Roman"/>
                <a:ea typeface="Times New Roman"/>
                <a:cs typeface="Times New Roman"/>
                <a:sym typeface="Times New Roman"/>
              </a:defRPr>
            </a:pPr>
            <a:r>
              <a:t>“Big Government does not have all the answers….</a:t>
            </a:r>
          </a:p>
          <a:p>
            <a:pPr marL="170848" indent="-170848" defTabSz="291643">
              <a:spcBef>
                <a:spcPts val="800"/>
              </a:spcBef>
              <a:buSzPct val="100000"/>
              <a:buChar char="•"/>
              <a:defRPr sz="1703">
                <a:uFillTx/>
                <a:latin typeface="Times New Roman"/>
                <a:ea typeface="Times New Roman"/>
                <a:cs typeface="Times New Roman"/>
                <a:sym typeface="Times New Roman"/>
              </a:defRPr>
            </a:pPr>
            <a:r>
              <a:t>“There’s not a program for every problem. </a:t>
            </a:r>
          </a:p>
          <a:p>
            <a:pPr marL="170848" indent="-170848" defTabSz="291643">
              <a:spcBef>
                <a:spcPts val="800"/>
              </a:spcBef>
              <a:buSzPct val="100000"/>
              <a:buChar char="•"/>
              <a:defRPr sz="1703">
                <a:uFillTx/>
                <a:latin typeface="Times New Roman"/>
                <a:ea typeface="Times New Roman"/>
                <a:cs typeface="Times New Roman"/>
                <a:sym typeface="Times New Roman"/>
              </a:defRPr>
            </a:pPr>
            <a:r>
              <a:t>“We know, and we have worked to give the American people a smaller, less bureaucratic Government in Washington. </a:t>
            </a:r>
          </a:p>
          <a:p>
            <a:pPr marL="170848" indent="-170848" defTabSz="291643">
              <a:spcBef>
                <a:spcPts val="800"/>
              </a:spcBef>
              <a:buSzPct val="100000"/>
              <a:buChar char="•"/>
              <a:defRPr sz="1703">
                <a:uFillTx/>
                <a:latin typeface="Times New Roman"/>
                <a:ea typeface="Times New Roman"/>
                <a:cs typeface="Times New Roman"/>
                <a:sym typeface="Times New Roman"/>
              </a:defRPr>
            </a:pPr>
            <a:r>
              <a:t>“And we have to give the American people one that lives within its means. </a:t>
            </a:r>
          </a:p>
          <a:p>
            <a:pPr marL="170848" indent="-170848" defTabSz="291643">
              <a:spcBef>
                <a:spcPts val="800"/>
              </a:spcBef>
              <a:buSzPct val="100000"/>
              <a:buChar char="•"/>
              <a:defRPr sz="1703">
                <a:uFillTx/>
                <a:latin typeface="Times New Roman"/>
                <a:ea typeface="Times New Roman"/>
                <a:cs typeface="Times New Roman"/>
                <a:sym typeface="Times New Roman"/>
              </a:defRPr>
            </a:pPr>
            <a:r>
              <a:t>“The era of big Government is over. </a:t>
            </a:r>
          </a:p>
          <a:p>
            <a:pPr marL="170848" indent="-170848" defTabSz="291643">
              <a:spcBef>
                <a:spcPts val="800"/>
              </a:spcBef>
              <a:buSzPct val="100000"/>
              <a:buChar char="•"/>
              <a:defRPr sz="1703">
                <a:uFillTx/>
                <a:latin typeface="Times New Roman"/>
                <a:ea typeface="Times New Roman"/>
                <a:cs typeface="Times New Roman"/>
                <a:sym typeface="Times New Roman"/>
              </a:defRPr>
            </a:pPr>
            <a:r>
              <a:t>“But we cannot go back to the time when our citizens were left to fend for themselves…. Our new, smaller Government must work in an old-fashioned American way, together with all of our citizens through State and local governments, in the workplace, in religious, charitable, and civic associations…”</a:t>
            </a:r>
          </a:p>
        </p:txBody>
      </p:sp>
      <p:pic>
        <p:nvPicPr>
          <p:cNvPr id="174" name="Image" descr="Image"/>
          <p:cNvPicPr>
            <a:picLocks noChangeAspect="1"/>
          </p:cNvPicPr>
          <p:nvPr/>
        </p:nvPicPr>
        <p:blipFill>
          <a:blip r:embed="rId2">
            <a:extLst/>
          </a:blip>
          <a:stretch>
            <a:fillRect/>
          </a:stretch>
        </p:blipFill>
        <p:spPr>
          <a:xfrm>
            <a:off x="4675169" y="1142999"/>
            <a:ext cx="4002272" cy="540129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China and India and America, 1975–2018"/>
          <p:cNvSpPr txBox="1"/>
          <p:nvPr>
            <p:ph type="title" idx="4294967295"/>
          </p:nvPr>
        </p:nvSpPr>
        <p:spPr>
          <a:xfrm>
            <a:off x="277663" y="-1"/>
            <a:ext cx="8572501" cy="1270001"/>
          </a:xfrm>
          <a:prstGeom prst="rect">
            <a:avLst/>
          </a:prstGeom>
        </p:spPr>
        <p:txBody>
          <a:bodyPr lIns="45719" tIns="45719" rIns="45719" bIns="45719"/>
          <a:lstStyle>
            <a:lvl1pPr defTabSz="288036">
              <a:defRPr sz="3780">
                <a:solidFill>
                  <a:srgbClr val="000080"/>
                </a:solidFill>
                <a:uFill>
                  <a:solidFill>
                    <a:srgbClr val="000000"/>
                  </a:solidFill>
                </a:uFill>
                <a:latin typeface="Calibri"/>
                <a:ea typeface="Calibri"/>
                <a:cs typeface="Calibri"/>
                <a:sym typeface="Calibri"/>
              </a:defRPr>
            </a:lvl1pPr>
          </a:lstStyle>
          <a:p>
            <a:pPr/>
            <a:r>
              <a:t>China and India and America, 1975–2018</a:t>
            </a:r>
          </a:p>
        </p:txBody>
      </p:sp>
      <p:sp>
        <p:nvSpPr>
          <p:cNvPr id="177" name="From 1975-2018:…"/>
          <p:cNvSpPr txBox="1"/>
          <p:nvPr>
            <p:ph type="body" sz="half" idx="4294967295"/>
          </p:nvPr>
        </p:nvSpPr>
        <p:spPr>
          <a:xfrm>
            <a:off x="5667364" y="1267122"/>
            <a:ext cx="3182800" cy="5397501"/>
          </a:xfrm>
          <a:prstGeom prst="rect">
            <a:avLst/>
          </a:prstGeom>
        </p:spPr>
        <p:txBody>
          <a:bodyPr lIns="45719" tIns="45719" rIns="45719" bIns="45719" anchor="t"/>
          <a:lstStyle/>
          <a:p>
            <a:pPr marL="0" indent="0" defTabSz="457200">
              <a:spcBef>
                <a:spcPts val="1200"/>
              </a:spcBef>
              <a:buSzTx/>
              <a:buNone/>
              <a:defRPr>
                <a:uFill>
                  <a:solidFill>
                    <a:srgbClr val="000000"/>
                  </a:solidFill>
                </a:uFill>
                <a:latin typeface="Times New Roman"/>
                <a:ea typeface="Times New Roman"/>
                <a:cs typeface="Times New Roman"/>
                <a:sym typeface="Times New Roman"/>
              </a:defRPr>
            </a:pPr>
            <a:r>
              <a:rPr b="1">
                <a:latin typeface="+mn-lt"/>
                <a:ea typeface="+mn-ea"/>
                <a:cs typeface="+mn-cs"/>
                <a:sym typeface="Helvetica"/>
              </a:rPr>
              <a:t>From 1975-2018:</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Measured living standards and productivity levels…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…54.9/25.9 = 2.12 in America…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…16.0/0.9 = 17.8 in China… 6.6%/year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…6.9/1.2 = 5.8 in India… 4.2%/year</a:t>
            </a:r>
          </a:p>
        </p:txBody>
      </p:sp>
      <p:pic>
        <p:nvPicPr>
          <p:cNvPr id="178"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79" name="Slide Number"/>
          <p:cNvSpPr txBox="1"/>
          <p:nvPr>
            <p:ph type="sldNum" sz="quarter" idx="4294967295"/>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wrap="square" lIns="45719" tIns="45719" rIns="45719" bIns="45719"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Barack Obama"/>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Barack Obama</a:t>
            </a:r>
          </a:p>
        </p:txBody>
      </p:sp>
      <p:sp>
        <p:nvSpPr>
          <p:cNvPr id="182" name="January 2010: unemployment rate above 9%:…"/>
          <p:cNvSpPr txBox="1"/>
          <p:nvPr/>
        </p:nvSpPr>
        <p:spPr>
          <a:xfrm>
            <a:off x="422440" y="1142999"/>
            <a:ext cx="481623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62889">
              <a:spcBef>
                <a:spcPts val="700"/>
              </a:spcBef>
              <a:defRPr b="1" sz="1536">
                <a:uFillTx/>
                <a:latin typeface="+mn-lt"/>
                <a:ea typeface="+mn-ea"/>
                <a:cs typeface="+mn-cs"/>
                <a:sym typeface="Helvetica"/>
              </a:defRPr>
            </a:pPr>
            <a:r>
              <a:t>January 2010: unemployment rate above 9%:</a:t>
            </a:r>
          </a:p>
          <a:p>
            <a:pPr defTabSz="262889">
              <a:spcBef>
                <a:spcPts val="700"/>
              </a:spcBef>
              <a:defRPr b="1" sz="1536">
                <a:uFillTx/>
                <a:latin typeface="+mn-lt"/>
                <a:ea typeface="+mn-ea"/>
                <a:cs typeface="+mn-cs"/>
                <a:sym typeface="Helvetica"/>
              </a:defRPr>
            </a:pPr>
          </a:p>
          <a:p>
            <a:pPr marL="154004" indent="-154004" defTabSz="262889">
              <a:spcBef>
                <a:spcPts val="700"/>
              </a:spcBef>
              <a:buSzPct val="100000"/>
              <a:buChar char="•"/>
              <a:defRPr sz="1536">
                <a:uFillTx/>
                <a:latin typeface="Times New Roman"/>
                <a:ea typeface="Times New Roman"/>
                <a:cs typeface="Times New Roman"/>
                <a:sym typeface="Times New Roman"/>
              </a:defRPr>
            </a:pPr>
            <a:r>
              <a:t>“Families across the country are tightening their belts and making tough decisions.  </a:t>
            </a:r>
          </a:p>
          <a:p>
            <a:pPr marL="154004" indent="-154004" defTabSz="262889">
              <a:spcBef>
                <a:spcPts val="700"/>
              </a:spcBef>
              <a:buSzPct val="100000"/>
              <a:buChar char="•"/>
              <a:defRPr sz="1536">
                <a:uFillTx/>
                <a:latin typeface="Times New Roman"/>
                <a:ea typeface="Times New Roman"/>
                <a:cs typeface="Times New Roman"/>
                <a:sym typeface="Times New Roman"/>
              </a:defRPr>
            </a:pPr>
            <a:r>
              <a:t>“The federal government should do the same.  (Applause.)  </a:t>
            </a:r>
          </a:p>
          <a:p>
            <a:pPr marL="154004" indent="-154004" defTabSz="262889">
              <a:spcBef>
                <a:spcPts val="700"/>
              </a:spcBef>
              <a:buSzPct val="100000"/>
              <a:buChar char="•"/>
              <a:defRPr sz="1536">
                <a:uFillTx/>
                <a:latin typeface="Times New Roman"/>
                <a:ea typeface="Times New Roman"/>
                <a:cs typeface="Times New Roman"/>
                <a:sym typeface="Times New Roman"/>
              </a:defRPr>
            </a:pPr>
            <a:r>
              <a:t>“So tonight, I'm proposing specific steps to pay for the trillion dollars that it took to rescue the economy last year.</a:t>
            </a:r>
          </a:p>
          <a:p>
            <a:pPr marL="154004" indent="-154004" defTabSz="262889">
              <a:spcBef>
                <a:spcPts val="700"/>
              </a:spcBef>
              <a:buSzPct val="100000"/>
              <a:buChar char="•"/>
              <a:defRPr sz="1536">
                <a:uFillTx/>
                <a:latin typeface="Times New Roman"/>
                <a:ea typeface="Times New Roman"/>
                <a:cs typeface="Times New Roman"/>
                <a:sym typeface="Times New Roman"/>
              </a:defRPr>
            </a:pPr>
            <a:r>
              <a:t>Starting in 2011, we are prepared to freeze government spending for three years….</a:t>
            </a:r>
          </a:p>
          <a:p>
            <a:pPr marL="154004" indent="-154004" defTabSz="262889">
              <a:spcBef>
                <a:spcPts val="700"/>
              </a:spcBef>
              <a:buSzPct val="100000"/>
              <a:buChar char="•"/>
              <a:defRPr sz="1536">
                <a:uFillTx/>
                <a:latin typeface="Times New Roman"/>
                <a:ea typeface="Times New Roman"/>
                <a:cs typeface="Times New Roman"/>
                <a:sym typeface="Times New Roman"/>
              </a:defRPr>
            </a:pPr>
            <a:r>
              <a:t>“Like any cash-strapped family, we will work within a budget to invest in what we need and sacrifice what we don't.  </a:t>
            </a:r>
          </a:p>
          <a:p>
            <a:pPr marL="154004" indent="-154004" defTabSz="262889">
              <a:spcBef>
                <a:spcPts val="700"/>
              </a:spcBef>
              <a:buSzPct val="100000"/>
              <a:buChar char="•"/>
              <a:defRPr sz="1536">
                <a:uFillTx/>
                <a:latin typeface="Times New Roman"/>
                <a:ea typeface="Times New Roman"/>
                <a:cs typeface="Times New Roman"/>
                <a:sym typeface="Times New Roman"/>
              </a:defRPr>
            </a:pPr>
            <a:r>
              <a:t>“And if I have to enforce this discipline by veto, I will.  (Applause.)  </a:t>
            </a:r>
          </a:p>
          <a:p>
            <a:pPr marL="154004" indent="-154004" defTabSz="262889">
              <a:spcBef>
                <a:spcPts val="700"/>
              </a:spcBef>
              <a:buSzPct val="100000"/>
              <a:buChar char="•"/>
              <a:defRPr sz="1536">
                <a:uFillTx/>
                <a:latin typeface="Times New Roman"/>
                <a:ea typeface="Times New Roman"/>
                <a:cs typeface="Times New Roman"/>
                <a:sym typeface="Times New Roman"/>
              </a:defRPr>
            </a:pPr>
            <a:r>
              <a:t>We will continue to go through the budget, line by line, page by page, to eliminate programs that we can’t afford and don't work.  We’ve already identified $20 billion in savings for next year.…”</a:t>
            </a:r>
          </a:p>
        </p:txBody>
      </p:sp>
      <p:pic>
        <p:nvPicPr>
          <p:cNvPr id="183" name="Image" descr="Image"/>
          <p:cNvPicPr>
            <a:picLocks noChangeAspect="1"/>
          </p:cNvPicPr>
          <p:nvPr/>
        </p:nvPicPr>
        <p:blipFill>
          <a:blip r:embed="rId2">
            <a:extLst/>
          </a:blip>
          <a:stretch>
            <a:fillRect/>
          </a:stretch>
        </p:blipFill>
        <p:spPr>
          <a:xfrm>
            <a:off x="5238673" y="1143000"/>
            <a:ext cx="3438768" cy="540129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reasury Secretary Jack Lew"/>
          <p:cNvSpPr txBox="1"/>
          <p:nvPr>
            <p:ph type="title" idx="4294967295"/>
          </p:nvPr>
        </p:nvSpPr>
        <p:spPr>
          <a:xfrm>
            <a:off x="422440" y="0"/>
            <a:ext cx="8255001" cy="1143000"/>
          </a:xfrm>
          <a:prstGeom prst="rect">
            <a:avLst/>
          </a:prstGeom>
        </p:spPr>
        <p:txBody>
          <a:bodyPr lIns="50800" tIns="50800" rIns="50800" bIns="50800"/>
          <a:lstStyle/>
          <a:p>
            <a:pPr lvl="1" defTabSz="340935">
              <a:defRPr sz="4648">
                <a:solidFill>
                  <a:srgbClr val="000080"/>
                </a:solidFill>
              </a:defRPr>
            </a:pPr>
            <a:r>
              <a:t>Treasury Secretary Jack Lew</a:t>
            </a:r>
          </a:p>
        </p:txBody>
      </p:sp>
      <p:sp>
        <p:nvSpPr>
          <p:cNvPr id="186" name="November 2010:…"/>
          <p:cNvSpPr txBox="1"/>
          <p:nvPr/>
        </p:nvSpPr>
        <p:spPr>
          <a:xfrm>
            <a:off x="422440" y="1142999"/>
            <a:ext cx="4030304"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42351">
              <a:spcBef>
                <a:spcPts val="700"/>
              </a:spcBef>
              <a:defRPr b="1" sz="1416">
                <a:uFillTx/>
                <a:latin typeface="+mn-lt"/>
                <a:ea typeface="+mn-ea"/>
                <a:cs typeface="+mn-cs"/>
                <a:sym typeface="Helvetica"/>
              </a:defRPr>
            </a:pPr>
            <a:r>
              <a:t>November 2010:</a:t>
            </a:r>
          </a:p>
          <a:p>
            <a:pPr defTabSz="242351">
              <a:spcBef>
                <a:spcPts val="700"/>
              </a:spcBef>
              <a:defRPr b="1" sz="1416">
                <a:uFillTx/>
                <a:latin typeface="+mn-lt"/>
                <a:ea typeface="+mn-ea"/>
                <a:cs typeface="+mn-cs"/>
                <a:sym typeface="Helvetica"/>
              </a:defRPr>
            </a:pPr>
          </a:p>
          <a:p>
            <a:pPr marL="141972" indent="-141972" defTabSz="242351">
              <a:spcBef>
                <a:spcPts val="700"/>
              </a:spcBef>
              <a:buSzPct val="100000"/>
              <a:buChar char="•"/>
              <a:defRPr sz="1416">
                <a:uFillTx/>
                <a:latin typeface="Times New Roman"/>
                <a:ea typeface="Times New Roman"/>
                <a:cs typeface="Times New Roman"/>
                <a:sym typeface="Times New Roman"/>
              </a:defRPr>
            </a:pPr>
            <a:r>
              <a:t>“To lay the foundation for long-term economic growth and to make our nation competitive for years to come, we must put the United States back on a sustainable fiscal course. And that’s going to require some tough choices. </a:t>
            </a:r>
          </a:p>
          <a:p>
            <a:pPr marL="141972" indent="-141972" defTabSz="242351">
              <a:spcBef>
                <a:spcPts val="700"/>
              </a:spcBef>
              <a:buSzPct val="100000"/>
              <a:buChar char="•"/>
              <a:defRPr sz="1416">
                <a:uFillTx/>
                <a:latin typeface="Times New Roman"/>
                <a:ea typeface="Times New Roman"/>
                <a:cs typeface="Times New Roman"/>
                <a:sym typeface="Times New Roman"/>
              </a:defRPr>
            </a:pPr>
            <a:r>
              <a:t>“Today, the President made one of those: proposing a two-year pay freeze for all civilian federal workers. This will save  2 billion over the remainder of this fiscal year, 28 billion in cumulative savings over the next five years, and more than 60 billion over the next 10 years….</a:t>
            </a:r>
          </a:p>
          <a:p>
            <a:pPr marL="141972" indent="-141972" defTabSz="242351">
              <a:spcBef>
                <a:spcPts val="700"/>
              </a:spcBef>
              <a:buSzPct val="100000"/>
              <a:buChar char="•"/>
              <a:defRPr sz="1416">
                <a:uFillTx/>
                <a:latin typeface="Times New Roman"/>
                <a:ea typeface="Times New Roman"/>
                <a:cs typeface="Times New Roman"/>
                <a:sym typeface="Times New Roman"/>
              </a:defRPr>
            </a:pPr>
            <a:r>
              <a:t>“Make no mistake: this decision was not made lightly. Like everyone honored to serve in the White House or the Cabinet, we work with extraordinarily talented public servants every day….</a:t>
            </a:r>
          </a:p>
          <a:p>
            <a:pPr marL="141972" indent="-141972" defTabSz="242351">
              <a:spcBef>
                <a:spcPts val="700"/>
              </a:spcBef>
              <a:buSzPct val="100000"/>
              <a:buChar char="•"/>
              <a:defRPr sz="1416">
                <a:uFillTx/>
                <a:latin typeface="Times New Roman"/>
                <a:ea typeface="Times New Roman"/>
                <a:cs typeface="Times New Roman"/>
                <a:sym typeface="Times New Roman"/>
              </a:defRPr>
            </a:pPr>
            <a:r>
              <a:t>“This pay freeze is not a reflection on their fine work. It is a reflection of the fiscal reality that we face: just as families and businesses across the nation have tightened their belts, so must the federal government…”</a:t>
            </a:r>
          </a:p>
        </p:txBody>
      </p:sp>
      <p:pic>
        <p:nvPicPr>
          <p:cNvPr id="187" name="Image" descr="Image"/>
          <p:cNvPicPr>
            <a:picLocks noChangeAspect="1"/>
          </p:cNvPicPr>
          <p:nvPr/>
        </p:nvPicPr>
        <p:blipFill>
          <a:blip r:embed="rId2">
            <a:extLst/>
          </a:blip>
          <a:stretch>
            <a:fillRect/>
          </a:stretch>
        </p:blipFill>
        <p:spPr>
          <a:xfrm>
            <a:off x="4452743" y="1142999"/>
            <a:ext cx="4224698" cy="540129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Further Reading"/>
          <p:cNvSpPr txBox="1"/>
          <p:nvPr>
            <p:ph type="title"/>
          </p:nvPr>
        </p:nvSpPr>
        <p:spPr>
          <a:xfrm>
            <a:off x="371390" y="-1"/>
            <a:ext cx="8255001" cy="1143001"/>
          </a:xfrm>
          <a:prstGeom prst="rect">
            <a:avLst/>
          </a:prstGeom>
        </p:spPr>
        <p:txBody>
          <a:bodyPr/>
          <a:lstStyle>
            <a:lvl1pPr>
              <a:defRPr>
                <a:solidFill>
                  <a:srgbClr val="800000"/>
                </a:solidFill>
              </a:defRPr>
            </a:lvl1pPr>
          </a:lstStyle>
          <a:p>
            <a:pPr/>
            <a:r>
              <a:t>Further Reading</a:t>
            </a:r>
          </a:p>
        </p:txBody>
      </p:sp>
      <p:sp>
        <p:nvSpPr>
          <p:cNvPr id="190" name="John Maynard Keynes (1926): The End of Laissez-Faire &lt;https://delong.typepad.com/files/keynes-end-of-lf.pdf&gt;…"/>
          <p:cNvSpPr txBox="1"/>
          <p:nvPr>
            <p:ph type="body" idx="1"/>
          </p:nvPr>
        </p:nvSpPr>
        <p:spPr>
          <a:xfrm>
            <a:off x="446264" y="1071562"/>
            <a:ext cx="8255001" cy="5397501"/>
          </a:xfrm>
          <a:prstGeom prst="rect">
            <a:avLst/>
          </a:prstGeom>
        </p:spPr>
        <p:txBody>
          <a:bodyPr anchor="t"/>
          <a:lstStyle/>
          <a:p>
            <a:pPr marL="240631" indent="-240631">
              <a:spcBef>
                <a:spcPts val="1200"/>
              </a:spcBef>
              <a:buSzPct val="100000"/>
              <a:defRPr>
                <a:latin typeface="Times New Roman"/>
                <a:ea typeface="Times New Roman"/>
                <a:cs typeface="Times New Roman"/>
                <a:sym typeface="Times New Roman"/>
              </a:defRPr>
            </a:pPr>
            <a:r>
              <a:rPr b="1"/>
              <a:t>John Maynard Keynes </a:t>
            </a:r>
            <a:r>
              <a:t>(1926): </a:t>
            </a:r>
            <a:r>
              <a:rPr i="1"/>
              <a:t>The End of</a:t>
            </a:r>
            <a:r>
              <a:t> Laissez-Faire &lt;</a:t>
            </a:r>
            <a:r>
              <a:rPr u="sng">
                <a:solidFill>
                  <a:srgbClr val="0000FF"/>
                </a:solidFill>
                <a:uFill>
                  <a:solidFill>
                    <a:srgbClr val="0000FF"/>
                  </a:solidFill>
                </a:uFill>
                <a:hlinkClick r:id="rId2" invalidUrl="" action="" tgtFrame="" tooltip="" history="1" highlightClick="0" endSnd="0"/>
              </a:rPr>
              <a:t>https://delong.typepad.com/files/keynes-end-of-lf.pdf</a:t>
            </a:r>
            <a:r>
              <a:t>&gt;</a:t>
            </a:r>
          </a:p>
          <a:p>
            <a:pPr marL="240631" indent="-240631">
              <a:spcBef>
                <a:spcPts val="1200"/>
              </a:spcBef>
              <a:buSzPct val="100000"/>
              <a:defRPr>
                <a:latin typeface="Times New Roman"/>
                <a:ea typeface="Times New Roman"/>
                <a:cs typeface="Times New Roman"/>
                <a:sym typeface="Times New Roman"/>
              </a:defRPr>
            </a:pPr>
            <a:r>
              <a:rPr b="1"/>
              <a:t>John Maynard Keynes</a:t>
            </a:r>
            <a:r>
              <a:t> (1936): </a:t>
            </a:r>
            <a:r>
              <a:rPr i="1"/>
              <a:t>Concluding Notes on the Social Philosophy Towards Which the General Theory Might Lead</a:t>
            </a:r>
            <a:r>
              <a:t> &lt;</a:t>
            </a:r>
            <a:r>
              <a:rPr u="sng">
                <a:solidFill>
                  <a:srgbClr val="0000FF"/>
                </a:solidFill>
                <a:uFill>
                  <a:solidFill>
                    <a:srgbClr val="0000FF"/>
                  </a:solidFill>
                </a:uFill>
                <a:hlinkClick r:id="rId3" invalidUrl="" action="" tgtFrame="" tooltip="" history="1" highlightClick="0" endSnd="0"/>
              </a:rPr>
              <a:t>https://delong.typepad.com/files/keynes-social-philosophy.pdf</a:t>
            </a:r>
            <a:r>
              <a:t>&gt;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Catch Our Breath…"/>
          <p:cNvSpPr txBox="1"/>
          <p:nvPr>
            <p:ph type="title"/>
          </p:nvPr>
        </p:nvSpPr>
        <p:spPr>
          <a:xfrm>
            <a:off x="276457" y="-2"/>
            <a:ext cx="8572501" cy="1270003"/>
          </a:xfrm>
          <a:prstGeom prst="rect">
            <a:avLst/>
          </a:prstGeom>
        </p:spPr>
        <p:txBody>
          <a:bodyPr/>
          <a:lstStyle/>
          <a:p>
            <a:pPr/>
            <a:r>
              <a:t>Catch Our Breath…</a:t>
            </a:r>
          </a:p>
        </p:txBody>
      </p:sp>
      <p:sp>
        <p:nvSpPr>
          <p:cNvPr id="193"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9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atch Our Breath…"/>
          <p:cNvSpPr txBox="1"/>
          <p:nvPr>
            <p:ph type="title"/>
          </p:nvPr>
        </p:nvSpPr>
        <p:spPr>
          <a:xfrm>
            <a:off x="276457" y="-2"/>
            <a:ext cx="8572501" cy="1270003"/>
          </a:xfrm>
          <a:prstGeom prst="rect">
            <a:avLst/>
          </a:prstGeom>
        </p:spPr>
        <p:txBody>
          <a:bodyPr/>
          <a:lstStyle/>
          <a:p>
            <a:pPr/>
            <a:r>
              <a:t>Notes</a:t>
            </a:r>
          </a:p>
        </p:txBody>
      </p:sp>
      <p:sp>
        <p:nvSpPr>
          <p:cNvPr id="197"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198"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Andrew Carnegie"/>
          <p:cNvSpPr txBox="1"/>
          <p:nvPr>
            <p:ph type="title"/>
          </p:nvPr>
        </p:nvSpPr>
        <p:spPr>
          <a:xfrm>
            <a:off x="371390" y="-1"/>
            <a:ext cx="8255001" cy="1143001"/>
          </a:xfrm>
          <a:prstGeom prst="rect">
            <a:avLst/>
          </a:prstGeom>
        </p:spPr>
        <p:txBody>
          <a:bodyPr/>
          <a:lstStyle/>
          <a:p>
            <a:pPr/>
            <a:r>
              <a:t>Andrew Carnegie</a:t>
            </a:r>
          </a:p>
        </p:txBody>
      </p:sp>
      <p:sp>
        <p:nvSpPr>
          <p:cNvPr id="89" name="A man who gave away his fortune—best known for “he who dies rich, dies disgraced”:…"/>
          <p:cNvSpPr txBox="1"/>
          <p:nvPr>
            <p:ph type="body" sz="half" idx="1"/>
          </p:nvPr>
        </p:nvSpPr>
        <p:spPr>
          <a:xfrm>
            <a:off x="446264" y="1071562"/>
            <a:ext cx="4496028" cy="5397501"/>
          </a:xfrm>
          <a:prstGeom prst="rect">
            <a:avLst/>
          </a:prstGeom>
        </p:spPr>
        <p:txBody>
          <a:bodyPr anchor="t"/>
          <a:lstStyle/>
          <a:p>
            <a:pPr marL="0" indent="0" defTabSz="303966">
              <a:spcBef>
                <a:spcPts val="800"/>
              </a:spcBef>
              <a:buSzTx/>
              <a:buNone/>
              <a:defRPr b="1" sz="1776">
                <a:latin typeface="+mn-lt"/>
                <a:ea typeface="+mn-ea"/>
                <a:cs typeface="+mn-cs"/>
                <a:sym typeface="Helvetica"/>
              </a:defRPr>
            </a:pPr>
            <a:r>
              <a:t>A man who gave away his fortune—best known for “he who dies rich, dies disgraced”:</a:t>
            </a:r>
          </a:p>
          <a:p>
            <a:pPr marL="0" indent="0" defTabSz="303966">
              <a:spcBef>
                <a:spcPts val="800"/>
              </a:spcBef>
              <a:buSzTx/>
              <a:buNone/>
              <a:defRPr b="1" sz="1776">
                <a:latin typeface="+mn-lt"/>
                <a:ea typeface="+mn-ea"/>
                <a:cs typeface="+mn-cs"/>
                <a:sym typeface="Helvetica"/>
              </a:defRPr>
            </a:pPr>
          </a:p>
          <a:p>
            <a:pPr marL="178067" indent="-178067" defTabSz="303966">
              <a:spcBef>
                <a:spcPts val="800"/>
              </a:spcBef>
              <a:buSzPct val="100000"/>
              <a:defRPr sz="1776">
                <a:latin typeface="Times New Roman"/>
                <a:ea typeface="Times New Roman"/>
                <a:cs typeface="Times New Roman"/>
                <a:sym typeface="Times New Roman"/>
              </a:defRPr>
            </a:pPr>
            <a:r>
              <a:t>“The price we pay for [our civilization]... is, no doubt, great.... The employer of thousands is forced into the strictest economies... [in] the rates paid to labor.... </a:t>
            </a:r>
          </a:p>
          <a:p>
            <a:pPr marL="178067" indent="-178067" defTabSz="303966">
              <a:spcBef>
                <a:spcPts val="800"/>
              </a:spcBef>
              <a:buSzPct val="100000"/>
              <a:defRPr sz="1776">
                <a:latin typeface="Times New Roman"/>
                <a:ea typeface="Times New Roman"/>
                <a:cs typeface="Times New Roman"/>
                <a:sym typeface="Times New Roman"/>
              </a:defRPr>
            </a:pPr>
            <a:r>
              <a:t>“The law of competition... is here; we cannot evade it; </a:t>
            </a:r>
          </a:p>
          <a:p>
            <a:pPr lvl="1" marL="460007" indent="-178067" defTabSz="303966">
              <a:spcBef>
                <a:spcPts val="800"/>
              </a:spcBef>
              <a:buSzPct val="100000"/>
              <a:defRPr sz="1776">
                <a:latin typeface="Times New Roman"/>
                <a:ea typeface="Times New Roman"/>
                <a:cs typeface="Times New Roman"/>
                <a:sym typeface="Times New Roman"/>
              </a:defRPr>
            </a:pPr>
            <a:r>
              <a:t>“no substitutes for it have been found; and </a:t>
            </a:r>
          </a:p>
          <a:p>
            <a:pPr lvl="1" marL="460007" indent="-178067" defTabSz="303966">
              <a:spcBef>
                <a:spcPts val="800"/>
              </a:spcBef>
              <a:buSzPct val="100000"/>
              <a:defRPr sz="1776">
                <a:latin typeface="Times New Roman"/>
                <a:ea typeface="Times New Roman"/>
                <a:cs typeface="Times New Roman"/>
                <a:sym typeface="Times New Roman"/>
              </a:defRPr>
            </a:pPr>
            <a:r>
              <a:t>“while the law may be sometimes hard for the individual, </a:t>
            </a:r>
          </a:p>
          <a:p>
            <a:pPr lvl="1" marL="460007" indent="-178067" defTabSz="303966">
              <a:spcBef>
                <a:spcPts val="800"/>
              </a:spcBef>
              <a:buSzPct val="100000"/>
              <a:defRPr sz="1776">
                <a:latin typeface="Times New Roman"/>
                <a:ea typeface="Times New Roman"/>
                <a:cs typeface="Times New Roman"/>
                <a:sym typeface="Times New Roman"/>
              </a:defRPr>
            </a:pPr>
            <a:r>
              <a:t>“it is best for the race, </a:t>
            </a:r>
          </a:p>
          <a:p>
            <a:pPr lvl="1" marL="460007" indent="-178067" defTabSz="303966">
              <a:spcBef>
                <a:spcPts val="800"/>
              </a:spcBef>
              <a:buSzPct val="100000"/>
              <a:defRPr sz="1776">
                <a:latin typeface="Times New Roman"/>
                <a:ea typeface="Times New Roman"/>
                <a:cs typeface="Times New Roman"/>
                <a:sym typeface="Times New Roman"/>
              </a:defRPr>
            </a:pPr>
            <a:r>
              <a:t>“because it insures the survival of the fittest in every department…”</a:t>
            </a:r>
          </a:p>
        </p:txBody>
      </p:sp>
      <p:pic>
        <p:nvPicPr>
          <p:cNvPr id="90" name="Image" descr="Image"/>
          <p:cNvPicPr>
            <a:picLocks noChangeAspect="1"/>
          </p:cNvPicPr>
          <p:nvPr/>
        </p:nvPicPr>
        <p:blipFill>
          <a:blip r:embed="rId2">
            <a:extLst/>
          </a:blip>
          <a:stretch>
            <a:fillRect/>
          </a:stretch>
        </p:blipFill>
        <p:spPr>
          <a:xfrm>
            <a:off x="4942291" y="1071562"/>
            <a:ext cx="3758974" cy="53975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Herbert Hoover"/>
          <p:cNvSpPr txBox="1"/>
          <p:nvPr>
            <p:ph type="title"/>
          </p:nvPr>
        </p:nvSpPr>
        <p:spPr>
          <a:xfrm>
            <a:off x="371390" y="-1"/>
            <a:ext cx="8255001" cy="1143001"/>
          </a:xfrm>
          <a:prstGeom prst="rect">
            <a:avLst/>
          </a:prstGeom>
        </p:spPr>
        <p:txBody>
          <a:bodyPr/>
          <a:lstStyle/>
          <a:p>
            <a:pPr/>
            <a:r>
              <a:t>Herbert Hoover</a:t>
            </a:r>
          </a:p>
        </p:txBody>
      </p:sp>
      <p:sp>
        <p:nvSpPr>
          <p:cNvPr id="93" name="Looking back on his own presidency:…"/>
          <p:cNvSpPr txBox="1"/>
          <p:nvPr>
            <p:ph type="body" idx="1"/>
          </p:nvPr>
        </p:nvSpPr>
        <p:spPr>
          <a:xfrm>
            <a:off x="446264" y="1071562"/>
            <a:ext cx="4852648" cy="5397501"/>
          </a:xfrm>
          <a:prstGeom prst="rect">
            <a:avLst/>
          </a:prstGeom>
        </p:spPr>
        <p:txBody>
          <a:bodyPr anchor="t"/>
          <a:lstStyle/>
          <a:p>
            <a:pPr marL="0" indent="0" defTabSz="275212">
              <a:spcBef>
                <a:spcPts val="800"/>
              </a:spcBef>
              <a:buSzTx/>
              <a:buNone/>
              <a:defRPr b="1" sz="1608">
                <a:latin typeface="+mn-lt"/>
                <a:ea typeface="+mn-ea"/>
                <a:cs typeface="+mn-cs"/>
                <a:sym typeface="Helvetica"/>
              </a:defRPr>
            </a:pPr>
            <a:r>
              <a:t>Looking back on his own presidency:</a:t>
            </a:r>
          </a:p>
          <a:p>
            <a:pPr marL="0" indent="0" defTabSz="275212">
              <a:spcBef>
                <a:spcPts val="800"/>
              </a:spcBef>
              <a:buSzTx/>
              <a:buNone/>
              <a:defRPr b="1" sz="1608">
                <a:latin typeface="+mn-lt"/>
                <a:ea typeface="+mn-ea"/>
                <a:cs typeface="+mn-cs"/>
                <a:sym typeface="Helvetica"/>
              </a:defRPr>
            </a:pPr>
          </a:p>
          <a:p>
            <a:pPr marL="161223" indent="-161223" defTabSz="275212">
              <a:spcBef>
                <a:spcPts val="800"/>
              </a:spcBef>
              <a:buSzPct val="100000"/>
              <a:defRPr sz="1608">
                <a:latin typeface="Times New Roman"/>
                <a:ea typeface="Times New Roman"/>
                <a:cs typeface="Times New Roman"/>
                <a:sym typeface="Times New Roman"/>
              </a:defRPr>
            </a:pPr>
            <a:r>
              <a:t>“The ‘leave-it-alone liquidationists’, headed by Secretary of the Treasury Mellon, felt that government must keep its hands off and let the slump liquidate itself.</a:t>
            </a:r>
          </a:p>
          <a:p>
            <a:pPr marL="161223" indent="-161223" defTabSz="275212">
              <a:spcBef>
                <a:spcPts val="800"/>
              </a:spcBef>
              <a:buSzPct val="100000"/>
              <a:defRPr sz="1608">
                <a:latin typeface="Times New Roman"/>
                <a:ea typeface="Times New Roman"/>
                <a:cs typeface="Times New Roman"/>
                <a:sym typeface="Times New Roman"/>
              </a:defRPr>
            </a:pPr>
            <a:r>
              <a:t>“Mr. Mellon had only one formula: ‘Liquidate labor, liquidate stocks, liquidate the farmers, liquidate real estate’. He held that even panic was not altogether a bad thing. </a:t>
            </a:r>
          </a:p>
          <a:p>
            <a:pPr marL="161223" indent="-161223" defTabSz="275212">
              <a:spcBef>
                <a:spcPts val="800"/>
              </a:spcBef>
              <a:buSzPct val="100000"/>
              <a:defRPr sz="1608">
                <a:latin typeface="Times New Roman"/>
                <a:ea typeface="Times New Roman"/>
                <a:cs typeface="Times New Roman"/>
                <a:sym typeface="Times New Roman"/>
              </a:defRPr>
            </a:pPr>
            <a:r>
              <a:t>“He said:</a:t>
            </a:r>
          </a:p>
          <a:p>
            <a:pPr lvl="1" marL="416493" indent="-161223" defTabSz="275212">
              <a:spcBef>
                <a:spcPts val="800"/>
              </a:spcBef>
              <a:buSzPct val="100000"/>
              <a:defRPr sz="1608">
                <a:latin typeface="Times New Roman"/>
                <a:ea typeface="Times New Roman"/>
                <a:cs typeface="Times New Roman"/>
                <a:sym typeface="Times New Roman"/>
              </a:defRPr>
            </a:pPr>
            <a:r>
              <a:t>‘It will purge the rottenness out of the system. </a:t>
            </a:r>
          </a:p>
          <a:p>
            <a:pPr lvl="1" marL="416493" indent="-161223" defTabSz="275212">
              <a:spcBef>
                <a:spcPts val="800"/>
              </a:spcBef>
              <a:buSzPct val="100000"/>
              <a:defRPr sz="1608">
                <a:latin typeface="Times New Roman"/>
                <a:ea typeface="Times New Roman"/>
                <a:cs typeface="Times New Roman"/>
                <a:sym typeface="Times New Roman"/>
              </a:defRPr>
            </a:pPr>
            <a:r>
              <a:t>‘High costs of living and high living will come down. </a:t>
            </a:r>
          </a:p>
          <a:p>
            <a:pPr lvl="1" marL="416493" indent="-161223" defTabSz="275212">
              <a:spcBef>
                <a:spcPts val="800"/>
              </a:spcBef>
              <a:buSzPct val="100000"/>
              <a:defRPr sz="1608">
                <a:latin typeface="Times New Roman"/>
                <a:ea typeface="Times New Roman"/>
                <a:cs typeface="Times New Roman"/>
                <a:sym typeface="Times New Roman"/>
              </a:defRPr>
            </a:pPr>
            <a:r>
              <a:t>‘People will work harder, live a more moral life. </a:t>
            </a:r>
          </a:p>
          <a:p>
            <a:pPr lvl="1" marL="416493" indent="-161223" defTabSz="275212">
              <a:spcBef>
                <a:spcPts val="800"/>
              </a:spcBef>
              <a:buSzPct val="100000"/>
              <a:defRPr sz="1608">
                <a:latin typeface="Times New Roman"/>
                <a:ea typeface="Times New Roman"/>
                <a:cs typeface="Times New Roman"/>
                <a:sym typeface="Times New Roman"/>
              </a:defRPr>
            </a:pPr>
            <a:r>
              <a:t>‘Values will be adjusted, and </a:t>
            </a:r>
          </a:p>
          <a:p>
            <a:pPr lvl="1" marL="416493" indent="-161223" defTabSz="275212">
              <a:spcBef>
                <a:spcPts val="800"/>
              </a:spcBef>
              <a:buSzPct val="100000"/>
              <a:defRPr sz="1608">
                <a:latin typeface="Times New Roman"/>
                <a:ea typeface="Times New Roman"/>
                <a:cs typeface="Times New Roman"/>
                <a:sym typeface="Times New Roman"/>
              </a:defRPr>
            </a:pPr>
            <a:r>
              <a:t>‘enterprising people will pick up the wrecks from less competent people…’”</a:t>
            </a:r>
          </a:p>
        </p:txBody>
      </p:sp>
      <p:pic>
        <p:nvPicPr>
          <p:cNvPr id="94" name="Image" descr="Image"/>
          <p:cNvPicPr>
            <a:picLocks noChangeAspect="1"/>
          </p:cNvPicPr>
          <p:nvPr/>
        </p:nvPicPr>
        <p:blipFill>
          <a:blip r:embed="rId2">
            <a:extLst/>
          </a:blip>
          <a:stretch>
            <a:fillRect/>
          </a:stretch>
        </p:blipFill>
        <p:spPr>
          <a:xfrm>
            <a:off x="5298911" y="1071562"/>
            <a:ext cx="3402354" cy="53975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Joseph Schumpeter"/>
          <p:cNvSpPr txBox="1"/>
          <p:nvPr>
            <p:ph type="title"/>
          </p:nvPr>
        </p:nvSpPr>
        <p:spPr>
          <a:xfrm>
            <a:off x="371390" y="-1"/>
            <a:ext cx="8255001" cy="1143001"/>
          </a:xfrm>
          <a:prstGeom prst="rect">
            <a:avLst/>
          </a:prstGeom>
        </p:spPr>
        <p:txBody>
          <a:bodyPr/>
          <a:lstStyle/>
          <a:p>
            <a:pPr/>
            <a:r>
              <a:t>Joseph Schumpeter</a:t>
            </a:r>
          </a:p>
        </p:txBody>
      </p:sp>
      <p:sp>
        <p:nvSpPr>
          <p:cNvPr id="97"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316289">
              <a:spcBef>
                <a:spcPts val="900"/>
              </a:spcBef>
              <a:buSzTx/>
              <a:buNone/>
              <a:defRPr b="1" sz="1848">
                <a:latin typeface="+mn-lt"/>
                <a:ea typeface="+mn-ea"/>
                <a:cs typeface="+mn-cs"/>
                <a:sym typeface="Helvetica"/>
              </a:defRPr>
            </a:pPr>
            <a:r>
              <a:t>Whatever is, &amp; is in the market system, is rational:</a:t>
            </a:r>
          </a:p>
          <a:p>
            <a:pPr marL="0" indent="0" defTabSz="316289">
              <a:spcBef>
                <a:spcPts val="900"/>
              </a:spcBef>
              <a:buSzTx/>
              <a:buNone/>
              <a:defRPr b="1" sz="1848">
                <a:latin typeface="+mn-lt"/>
                <a:ea typeface="+mn-ea"/>
                <a:cs typeface="+mn-cs"/>
                <a:sym typeface="Helvetica"/>
              </a:defRPr>
            </a:pPr>
          </a:p>
          <a:p>
            <a:pPr marL="185286" indent="-185286" defTabSz="316289">
              <a:spcBef>
                <a:spcPts val="900"/>
              </a:spcBef>
              <a:buSzPct val="100000"/>
              <a:defRPr sz="1848">
                <a:latin typeface="Times New Roman"/>
                <a:ea typeface="Times New Roman"/>
                <a:cs typeface="Times New Roman"/>
                <a:sym typeface="Times New Roman"/>
              </a:defRPr>
            </a:pPr>
            <a:r>
              <a:t>“The problems presented by periods of depression may be grouped as follows: </a:t>
            </a:r>
          </a:p>
          <a:p>
            <a:pPr marL="185286" indent="-185286" defTabSz="316289">
              <a:spcBef>
                <a:spcPts val="900"/>
              </a:spcBef>
              <a:buSzPct val="100000"/>
              <a:defRPr sz="1848">
                <a:latin typeface="Times New Roman"/>
                <a:ea typeface="Times New Roman"/>
                <a:cs typeface="Times New Roman"/>
                <a:sym typeface="Times New Roman"/>
              </a:defRPr>
            </a:pPr>
            <a:r>
              <a:t>“First, removal of extra economic injuries to the economic mechanism: Mostly impossible on political grounds. </a:t>
            </a:r>
          </a:p>
          <a:p>
            <a:pPr marL="185286" indent="-185286" defTabSz="316289">
              <a:spcBef>
                <a:spcPts val="900"/>
              </a:spcBef>
              <a:buSzPct val="100000"/>
              <a:defRPr sz="1848">
                <a:latin typeface="Times New Roman"/>
                <a:ea typeface="Times New Roman"/>
                <a:cs typeface="Times New Roman"/>
                <a:sym typeface="Times New Roman"/>
              </a:defRPr>
            </a:pPr>
            <a:r>
              <a:t>“Second, relief… imperative on moral and social grounds… although no cure for fundamental cases. </a:t>
            </a:r>
          </a:p>
          <a:p>
            <a:pPr marL="185286" indent="-185286" defTabSz="316289">
              <a:spcBef>
                <a:spcPts val="900"/>
              </a:spcBef>
              <a:buSzPct val="100000"/>
              <a:defRPr sz="1848">
                <a:latin typeface="Times New Roman"/>
                <a:ea typeface="Times New Roman"/>
                <a:cs typeface="Times New Roman"/>
                <a:sym typeface="Times New Roman"/>
              </a:defRPr>
            </a:pPr>
            <a:r>
              <a:t>“Third, remedies: The chief difficulty of which lies in the fact that depressions are not simply evils, which we might attempt to suppress, but—perhaps undesirable—forms of something which has to be done, namely, adjustment to previous economic change.</a:t>
            </a:r>
          </a:p>
        </p:txBody>
      </p:sp>
      <p:pic>
        <p:nvPicPr>
          <p:cNvPr id="98"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Joseph Schumpeter II"/>
          <p:cNvSpPr txBox="1"/>
          <p:nvPr>
            <p:ph type="title"/>
          </p:nvPr>
        </p:nvSpPr>
        <p:spPr>
          <a:xfrm>
            <a:off x="371390" y="-1"/>
            <a:ext cx="8255001" cy="1143001"/>
          </a:xfrm>
          <a:prstGeom prst="rect">
            <a:avLst/>
          </a:prstGeom>
        </p:spPr>
        <p:txBody>
          <a:bodyPr/>
          <a:lstStyle/>
          <a:p>
            <a:pPr/>
            <a:r>
              <a:t>Joseph Schumpeter II</a:t>
            </a:r>
          </a:p>
        </p:txBody>
      </p:sp>
      <p:sp>
        <p:nvSpPr>
          <p:cNvPr id="101" name="Whatever is, &amp; is in the market system, is rational:…"/>
          <p:cNvSpPr txBox="1"/>
          <p:nvPr>
            <p:ph type="body" sz="half" idx="1"/>
          </p:nvPr>
        </p:nvSpPr>
        <p:spPr>
          <a:xfrm>
            <a:off x="446264" y="1071562"/>
            <a:ext cx="4428925" cy="5397501"/>
          </a:xfrm>
          <a:prstGeom prst="rect">
            <a:avLst/>
          </a:prstGeom>
        </p:spPr>
        <p:txBody>
          <a:bodyPr anchor="t"/>
          <a:lstStyle/>
          <a:p>
            <a:pPr marL="0" indent="0" defTabSz="275212">
              <a:spcBef>
                <a:spcPts val="800"/>
              </a:spcBef>
              <a:buSzTx/>
              <a:buNone/>
              <a:defRPr b="1" sz="1608">
                <a:latin typeface="+mn-lt"/>
                <a:ea typeface="+mn-ea"/>
                <a:cs typeface="+mn-cs"/>
                <a:sym typeface="Helvetica"/>
              </a:defRPr>
            </a:pPr>
            <a:r>
              <a:t>Whatever is, &amp; is in the market system, is rational:</a:t>
            </a:r>
          </a:p>
          <a:p>
            <a:pPr marL="0" indent="0" defTabSz="275212">
              <a:spcBef>
                <a:spcPts val="800"/>
              </a:spcBef>
              <a:buSzTx/>
              <a:buNone/>
              <a:defRPr b="1" sz="1608">
                <a:latin typeface="+mn-lt"/>
                <a:ea typeface="+mn-ea"/>
                <a:cs typeface="+mn-cs"/>
                <a:sym typeface="Helvetica"/>
              </a:defRPr>
            </a:pPr>
          </a:p>
          <a:p>
            <a:pPr marL="161223" indent="-161223" defTabSz="275212">
              <a:spcBef>
                <a:spcPts val="800"/>
              </a:spcBef>
              <a:buSzPct val="100000"/>
              <a:defRPr sz="1608">
                <a:latin typeface="Times New Roman"/>
                <a:ea typeface="Times New Roman"/>
                <a:cs typeface="Times New Roman"/>
                <a:sym typeface="Times New Roman"/>
              </a:defRPr>
            </a:pPr>
            <a:r>
              <a:t>“Most of what would be effective in remedying a depression would be equally effective in preventing this adjustment. This is especially true of inflation, which would, if pushed far enough, undoubtedly turn depression in to the sham prosperity so familiar from European postwar [i.e., World War I] experience, but which, if it be carried to that point, would, in the end, lead to a collapse worse than the one it was called in to remedy….</a:t>
            </a:r>
          </a:p>
          <a:p>
            <a:pPr marL="161223" indent="-161223" defTabSz="275212">
              <a:spcBef>
                <a:spcPts val="800"/>
              </a:spcBef>
              <a:buSzPct val="100000"/>
              <a:defRPr sz="1608">
                <a:latin typeface="Times New Roman"/>
                <a:ea typeface="Times New Roman"/>
                <a:cs typeface="Times New Roman"/>
                <a:sym typeface="Times New Roman"/>
              </a:defRPr>
            </a:pPr>
            <a:r>
              <a:t>“Fourth, reforms of institutions intended to remedy the situation but suggested by the moral and economic evils of both booms and depressions…. A political atmosphere exceptionally favorable, and an economic situation exceptionally unfavorable to their success… will… be stigmatized in the future by their tendency to prevent or retard recovery…”</a:t>
            </a:r>
          </a:p>
        </p:txBody>
      </p:sp>
      <p:pic>
        <p:nvPicPr>
          <p:cNvPr id="102" name="Image" descr="Image"/>
          <p:cNvPicPr>
            <a:picLocks noChangeAspect="1"/>
          </p:cNvPicPr>
          <p:nvPr/>
        </p:nvPicPr>
        <p:blipFill>
          <a:blip r:embed="rId2">
            <a:extLst/>
          </a:blip>
          <a:stretch>
            <a:fillRect/>
          </a:stretch>
        </p:blipFill>
        <p:spPr>
          <a:xfrm>
            <a:off x="4875188" y="1071562"/>
            <a:ext cx="3826077" cy="53975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The End of Laissez-Faire"/>
          <p:cNvSpPr txBox="1"/>
          <p:nvPr>
            <p:ph type="title" idx="4294967295"/>
          </p:nvPr>
        </p:nvSpPr>
        <p:spPr>
          <a:xfrm>
            <a:off x="422440" y="0"/>
            <a:ext cx="8255001" cy="1143000"/>
          </a:xfrm>
          <a:prstGeom prst="rect">
            <a:avLst/>
          </a:prstGeom>
        </p:spPr>
        <p:txBody>
          <a:bodyPr lIns="50800" tIns="50800" rIns="50800" bIns="50800"/>
          <a:lstStyle/>
          <a:p>
            <a:pPr defTabSz="398442">
              <a:defRPr sz="5432"/>
            </a:pPr>
            <a:r>
              <a:t>The End of </a:t>
            </a:r>
            <a:r>
              <a:rPr i="1"/>
              <a:t>Laissez-Faire</a:t>
            </a:r>
          </a:p>
        </p:txBody>
      </p:sp>
      <p:sp>
        <p:nvSpPr>
          <p:cNvPr id="105" name="John Maynard Keynes:…"/>
          <p:cNvSpPr txBox="1"/>
          <p:nvPr/>
        </p:nvSpPr>
        <p:spPr>
          <a:xfrm>
            <a:off x="422440" y="1143000"/>
            <a:ext cx="3801987"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312181">
              <a:spcBef>
                <a:spcPts val="900"/>
              </a:spcBef>
              <a:defRPr b="1" sz="1824">
                <a:uFillTx/>
                <a:latin typeface="+mn-lt"/>
                <a:ea typeface="+mn-ea"/>
                <a:cs typeface="+mn-cs"/>
                <a:sym typeface="Helvetica"/>
              </a:defRPr>
            </a:pPr>
            <a:r>
              <a:t>John Maynard Keynes:</a:t>
            </a:r>
          </a:p>
          <a:p>
            <a:pPr defTabSz="312181">
              <a:spcBef>
                <a:spcPts val="900"/>
              </a:spcBef>
              <a:defRPr b="1" sz="1824">
                <a:uFillTx/>
                <a:latin typeface="+mn-lt"/>
                <a:ea typeface="+mn-ea"/>
                <a:cs typeface="+mn-cs"/>
                <a:sym typeface="Helvetica"/>
              </a:defRPr>
            </a:pPr>
          </a:p>
          <a:p>
            <a:pPr marL="182879" indent="-182879" defTabSz="312181">
              <a:spcBef>
                <a:spcPts val="900"/>
              </a:spcBef>
              <a:buSzPct val="100000"/>
              <a:buChar char="•"/>
              <a:defRPr sz="1824">
                <a:uFillTx/>
                <a:latin typeface="Times New Roman"/>
                <a:ea typeface="Times New Roman"/>
                <a:cs typeface="Times New Roman"/>
                <a:sym typeface="Times New Roman"/>
              </a:defRPr>
            </a:pPr>
            <a:r>
              <a:t>“The corruption and incompetence of eighteenth-century government…. Above all, the ineptitude of public administrators strongly prejudiced the practical man in favour of </a:t>
            </a:r>
            <a:r>
              <a:rPr i="1"/>
              <a:t>laissez-faire…. </a:t>
            </a:r>
            <a:r>
              <a:t>Almost everything which the State did in the eighteenth century in excess of its minimum functions was, or seemed, injurious or unsuccessful.</a:t>
            </a:r>
          </a:p>
          <a:p>
            <a:pPr marL="182879" indent="-182879" defTabSz="312181">
              <a:spcBef>
                <a:spcPts val="900"/>
              </a:spcBef>
              <a:buSzPct val="100000"/>
              <a:buChar char="•"/>
              <a:defRPr sz="1824">
                <a:uFillTx/>
                <a:latin typeface="Times New Roman"/>
                <a:ea typeface="Times New Roman"/>
                <a:cs typeface="Times New Roman"/>
                <a:sym typeface="Times New Roman"/>
              </a:defRPr>
            </a:pPr>
            <a:r>
              <a:t>“On the other hand, material progress between 1750 and 1850 came from individual initiative, and owed almost nothing to the directive influence of organised society as a whole. Thus practical experience reinforced </a:t>
            </a:r>
            <a:r>
              <a:rPr i="1"/>
              <a:t>a priori</a:t>
            </a:r>
            <a:r>
              <a:t> reasonings…”</a:t>
            </a:r>
          </a:p>
        </p:txBody>
      </p:sp>
      <p:pic>
        <p:nvPicPr>
          <p:cNvPr id="106" name="Image" descr="Image"/>
          <p:cNvPicPr>
            <a:picLocks noChangeAspect="1"/>
          </p:cNvPicPr>
          <p:nvPr/>
        </p:nvPicPr>
        <p:blipFill>
          <a:blip r:embed="rId2">
            <a:extLst/>
          </a:blip>
          <a:stretch>
            <a:fillRect/>
          </a:stretch>
        </p:blipFill>
        <p:spPr>
          <a:xfrm>
            <a:off x="4224426" y="1143000"/>
            <a:ext cx="4554426" cy="540129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John Maynard Keynes II"/>
          <p:cNvSpPr txBox="1"/>
          <p:nvPr>
            <p:ph type="title" idx="4294967295"/>
          </p:nvPr>
        </p:nvSpPr>
        <p:spPr>
          <a:xfrm>
            <a:off x="422440" y="0"/>
            <a:ext cx="8255001" cy="1143000"/>
          </a:xfrm>
          <a:prstGeom prst="rect">
            <a:avLst/>
          </a:prstGeom>
        </p:spPr>
        <p:txBody>
          <a:bodyPr lIns="50800" tIns="50800" rIns="50800" bIns="50800"/>
          <a:lstStyle>
            <a:lvl1pPr defTabSz="410765">
              <a:defRPr>
                <a:solidFill>
                  <a:srgbClr val="000080"/>
                </a:solidFill>
              </a:defRPr>
            </a:lvl1pPr>
          </a:lstStyle>
          <a:p>
            <a:pPr/>
            <a:r>
              <a:t>John Maynard Keynes II</a:t>
            </a:r>
          </a:p>
        </p:txBody>
      </p:sp>
      <p:sp>
        <p:nvSpPr>
          <p:cNvPr id="109" name="The role of the economists:…"/>
          <p:cNvSpPr txBox="1"/>
          <p:nvPr/>
        </p:nvSpPr>
        <p:spPr>
          <a:xfrm>
            <a:off x="422440" y="1142999"/>
            <a:ext cx="4783450" cy="54012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5212">
              <a:spcBef>
                <a:spcPts val="800"/>
              </a:spcBef>
              <a:defRPr b="1" sz="1608">
                <a:uFillTx/>
                <a:latin typeface="+mn-lt"/>
                <a:ea typeface="+mn-ea"/>
                <a:cs typeface="+mn-cs"/>
                <a:sym typeface="Helvetica"/>
              </a:defRPr>
            </a:pPr>
            <a:r>
              <a:t>The role of the economists:</a:t>
            </a:r>
          </a:p>
          <a:p>
            <a:pPr defTabSz="275212">
              <a:spcBef>
                <a:spcPts val="800"/>
              </a:spcBef>
              <a:defRPr b="1" sz="1608">
                <a:uFillTx/>
                <a:latin typeface="+mn-lt"/>
                <a:ea typeface="+mn-ea"/>
                <a:cs typeface="+mn-cs"/>
                <a:sym typeface="Helvetica"/>
              </a:defRPr>
            </a:pPr>
          </a:p>
          <a:p>
            <a:pPr marL="161223" indent="-161223" defTabSz="275212">
              <a:spcBef>
                <a:spcPts val="800"/>
              </a:spcBef>
              <a:buSzPct val="100000"/>
              <a:buChar char="•"/>
              <a:defRPr sz="1608">
                <a:uFillTx/>
                <a:latin typeface="Times New Roman"/>
                <a:ea typeface="Times New Roman"/>
                <a:cs typeface="Times New Roman"/>
                <a:sym typeface="Times New Roman"/>
              </a:defRPr>
            </a:pPr>
            <a:r>
              <a:t>“That age would have been hard put to it to achieve this harmony… if it had not been for the </a:t>
            </a:r>
            <a:r>
              <a:rPr i="1"/>
              <a:t>economists</a:t>
            </a:r>
            <a:r>
              <a:t>, who sprang into prominence just at the right moment….</a:t>
            </a:r>
          </a:p>
          <a:p>
            <a:pPr marL="161223" indent="-161223" defTabSz="275212">
              <a:spcBef>
                <a:spcPts val="800"/>
              </a:spcBef>
              <a:buSzPct val="100000"/>
              <a:buChar char="•"/>
              <a:defRPr sz="1608">
                <a:uFillTx/>
                <a:latin typeface="Times New Roman"/>
                <a:ea typeface="Times New Roman"/>
                <a:cs typeface="Times New Roman"/>
                <a:sym typeface="Times New Roman"/>
              </a:defRPr>
            </a:pPr>
            <a:r>
              <a:t>“Suppose that by the working of natural laws individuals pursuing their own interests with enlightenment in condition of freedom always tend to promote the general interest at the same time! Our philosophical difficulties are resolved….</a:t>
            </a:r>
          </a:p>
          <a:p>
            <a:pPr marL="161223" indent="-161223" defTabSz="275212">
              <a:spcBef>
                <a:spcPts val="800"/>
              </a:spcBef>
              <a:buSzPct val="100000"/>
              <a:buChar char="•"/>
              <a:defRPr sz="1608">
                <a:uFillTx/>
                <a:latin typeface="Times New Roman"/>
                <a:ea typeface="Times New Roman"/>
                <a:cs typeface="Times New Roman"/>
                <a:sym typeface="Times New Roman"/>
              </a:defRPr>
            </a:pPr>
            <a:r>
              <a:t>“To the philosophical doctrine that the government has no right to interfere, and the divine that it has no need to interfere, there is added a scientific proof that its interference is inexpedient. </a:t>
            </a:r>
          </a:p>
          <a:p>
            <a:pPr marL="161223" indent="-161223" defTabSz="275212">
              <a:spcBef>
                <a:spcPts val="800"/>
              </a:spcBef>
              <a:buSzPct val="100000"/>
              <a:buChar char="•"/>
              <a:defRPr sz="1608">
                <a:uFillTx/>
                <a:latin typeface="Times New Roman"/>
                <a:ea typeface="Times New Roman"/>
                <a:cs typeface="Times New Roman"/>
                <a:sym typeface="Times New Roman"/>
              </a:defRPr>
            </a:pPr>
            <a:r>
              <a:t>“This is the third current of thought, just discoverable in Adam Smith, who was ready in the main to allow the public good to rest on ‘the natural effort of every individual to better his own condition’, but not fully and self-consciously developed until the nineteenth century begins…”</a:t>
            </a:r>
          </a:p>
        </p:txBody>
      </p:sp>
      <p:pic>
        <p:nvPicPr>
          <p:cNvPr id="110" name="Image" descr="Image"/>
          <p:cNvPicPr>
            <a:picLocks noChangeAspect="1"/>
          </p:cNvPicPr>
          <p:nvPr/>
        </p:nvPicPr>
        <p:blipFill>
          <a:blip r:embed="rId2">
            <a:extLst/>
          </a:blip>
          <a:stretch>
            <a:fillRect/>
          </a:stretch>
        </p:blipFill>
        <p:spPr>
          <a:xfrm>
            <a:off x="5205889" y="1143000"/>
            <a:ext cx="3471552" cy="540129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John Maynard Keynes III"/>
          <p:cNvSpPr txBox="1"/>
          <p:nvPr>
            <p:ph type="title" idx="4294967295"/>
          </p:nvPr>
        </p:nvSpPr>
        <p:spPr>
          <a:xfrm>
            <a:off x="422440" y="0"/>
            <a:ext cx="8255001" cy="1143000"/>
          </a:xfrm>
          <a:prstGeom prst="rect">
            <a:avLst/>
          </a:prstGeom>
        </p:spPr>
        <p:txBody>
          <a:bodyPr lIns="50800" tIns="50800" rIns="50800" bIns="50800"/>
          <a:lstStyle>
            <a:lvl1pPr defTabSz="398442">
              <a:defRPr sz="5432">
                <a:solidFill>
                  <a:srgbClr val="000080"/>
                </a:solidFill>
              </a:defRPr>
            </a:lvl1pPr>
          </a:lstStyle>
          <a:p>
            <a:pPr/>
            <a:r>
              <a:t>John Maynard Keynes III</a:t>
            </a:r>
          </a:p>
        </p:txBody>
      </p:sp>
      <p:sp>
        <p:nvSpPr>
          <p:cNvPr id="113" name="“Let us clear from the ground the metaphysical or general principles:…"/>
          <p:cNvSpPr txBox="1"/>
          <p:nvPr/>
        </p:nvSpPr>
        <p:spPr>
          <a:xfrm>
            <a:off x="422440" y="1143000"/>
            <a:ext cx="5604806" cy="5401296"/>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71105">
              <a:spcBef>
                <a:spcPts val="700"/>
              </a:spcBef>
              <a:defRPr b="1" sz="1584">
                <a:uFillTx/>
                <a:latin typeface="+mn-lt"/>
                <a:ea typeface="+mn-ea"/>
                <a:cs typeface="+mn-cs"/>
                <a:sym typeface="Helvetica"/>
              </a:defRPr>
            </a:pPr>
            <a:r>
              <a:t>“Let us clear from the ground the metaphysical or general principles:</a:t>
            </a:r>
          </a:p>
          <a:p>
            <a:pPr defTabSz="271105">
              <a:spcBef>
                <a:spcPts val="700"/>
              </a:spcBef>
              <a:defRPr b="1" sz="1584">
                <a:uFillTx/>
                <a:latin typeface="+mn-lt"/>
                <a:ea typeface="+mn-ea"/>
                <a:cs typeface="+mn-cs"/>
                <a:sym typeface="Helvetica"/>
              </a:defRPr>
            </a:pP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true that individuals possess a prescriptive 'natural liberty' in their economic activities.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“There is </a:t>
            </a:r>
            <a:r>
              <a:rPr i="1"/>
              <a:t>no</a:t>
            </a:r>
            <a:r>
              <a:t> 'compact' conferring perpetual rights on those who Have or on those who Acquire. </a:t>
            </a:r>
          </a:p>
          <a:p>
            <a:pPr marL="158816" indent="-158816" defTabSz="271105">
              <a:spcBef>
                <a:spcPts val="700"/>
              </a:spcBef>
              <a:buSzPct val="100000"/>
              <a:buChar char="•"/>
              <a:defRPr sz="1584">
                <a:uFillTx/>
                <a:latin typeface="Times New Roman"/>
                <a:ea typeface="Times New Roman"/>
                <a:cs typeface="Times New Roman"/>
                <a:sym typeface="Times New Roman"/>
              </a:defRPr>
            </a:pPr>
            <a:r>
              <a:t>“The world is </a:t>
            </a:r>
            <a:r>
              <a:rPr i="1"/>
              <a:t>not</a:t>
            </a:r>
            <a:r>
              <a:t> so governed from above that private and social interest always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so managed here below that in practice they coincide. </a:t>
            </a:r>
          </a:p>
          <a:p>
            <a:pPr marL="158816" indent="-158816" defTabSz="271105">
              <a:spcBef>
                <a:spcPts val="700"/>
              </a:spcBef>
              <a:buSzPct val="100000"/>
              <a:buChar char="•"/>
              <a:defRPr sz="1584">
                <a:uFillTx/>
                <a:latin typeface="Times New Roman"/>
                <a:ea typeface="Times New Roman"/>
                <a:cs typeface="Times New Roman"/>
                <a:sym typeface="Times New Roman"/>
              </a:defRPr>
            </a:pPr>
            <a:r>
              <a:t>“It is </a:t>
            </a:r>
            <a:r>
              <a:rPr i="1"/>
              <a:t>not</a:t>
            </a:r>
            <a:r>
              <a:t> a correct deduction from the principles of economics that enlightened self-interest always operates in the public interest. </a:t>
            </a:r>
          </a:p>
          <a:p>
            <a:pPr marL="158816" indent="-158816" defTabSz="271105">
              <a:spcBef>
                <a:spcPts val="700"/>
              </a:spcBef>
              <a:buSzPct val="100000"/>
              <a:buChar char="•"/>
              <a:defRPr sz="1584">
                <a:uFillTx/>
                <a:latin typeface="Times New Roman"/>
                <a:ea typeface="Times New Roman"/>
                <a:cs typeface="Times New Roman"/>
                <a:sym typeface="Times New Roman"/>
              </a:defRPr>
            </a:pPr>
            <a:r>
              <a:t>“Nor is it true that self-interest generally </a:t>
            </a:r>
            <a:r>
              <a:rPr i="1"/>
              <a:t>is</a:t>
            </a:r>
            <a:r>
              <a:t> enlightened….</a:t>
            </a:r>
          </a:p>
          <a:p>
            <a:pPr marL="158816" indent="-158816" defTabSz="271105">
              <a:spcBef>
                <a:spcPts val="700"/>
              </a:spcBef>
              <a:buSzPct val="100000"/>
              <a:buChar char="•"/>
              <a:defRPr sz="1584">
                <a:uFillTx/>
                <a:latin typeface="Times New Roman"/>
                <a:ea typeface="Times New Roman"/>
                <a:cs typeface="Times New Roman"/>
                <a:sym typeface="Times New Roman"/>
              </a:defRPr>
            </a:pPr>
            <a:r>
              <a:t>“Experience does </a:t>
            </a:r>
            <a:r>
              <a:rPr i="1"/>
              <a:t>not</a:t>
            </a:r>
            <a:r>
              <a:t> show that individuals, when they make up a social unit, are always less clear-sighted than when they act separately….</a:t>
            </a:r>
          </a:p>
          <a:p>
            <a:pPr marL="158816" indent="-158816" defTabSz="271105">
              <a:spcBef>
                <a:spcPts val="700"/>
              </a:spcBef>
              <a:buSzPct val="100000"/>
              <a:buChar char="•"/>
              <a:defRPr sz="1584">
                <a:uFillTx/>
                <a:latin typeface="Times New Roman"/>
                <a:ea typeface="Times New Roman"/>
                <a:cs typeface="Times New Roman"/>
                <a:sym typeface="Times New Roman"/>
              </a:defRPr>
            </a:pPr>
            <a:r>
              <a:t>“I believe that in many cases the ideal size for the unit of control and organisation lies somewhere between the individual and the modern State…”</a:t>
            </a:r>
          </a:p>
        </p:txBody>
      </p:sp>
      <p:pic>
        <p:nvPicPr>
          <p:cNvPr id="114" name="Image" descr="Image"/>
          <p:cNvPicPr>
            <a:picLocks noChangeAspect="1"/>
          </p:cNvPicPr>
          <p:nvPr/>
        </p:nvPicPr>
        <p:blipFill>
          <a:blip r:embed="rId2">
            <a:extLst/>
          </a:blip>
          <a:srcRect l="0" t="0" r="0" b="4873"/>
          <a:stretch>
            <a:fillRect/>
          </a:stretch>
        </p:blipFill>
        <p:spPr>
          <a:xfrm>
            <a:off x="6027245" y="1143000"/>
            <a:ext cx="2650196" cy="540119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